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sldIdLst>
    <p:sldId id="859" r:id="rId2"/>
    <p:sldId id="986" r:id="rId3"/>
    <p:sldId id="991" r:id="rId4"/>
    <p:sldId id="992" r:id="rId5"/>
    <p:sldId id="994" r:id="rId6"/>
    <p:sldId id="995" r:id="rId7"/>
    <p:sldId id="996" r:id="rId8"/>
    <p:sldId id="997" r:id="rId9"/>
    <p:sldId id="998" r:id="rId10"/>
    <p:sldId id="999" r:id="rId11"/>
    <p:sldId id="1028" r:id="rId12"/>
    <p:sldId id="1029" r:id="rId13"/>
    <p:sldId id="1000" r:id="rId14"/>
    <p:sldId id="1002" r:id="rId15"/>
    <p:sldId id="1004" r:id="rId16"/>
    <p:sldId id="1005" r:id="rId17"/>
    <p:sldId id="1006" r:id="rId18"/>
    <p:sldId id="1007" r:id="rId19"/>
    <p:sldId id="1008" r:id="rId20"/>
    <p:sldId id="1009" r:id="rId21"/>
    <p:sldId id="1030" r:id="rId22"/>
    <p:sldId id="1010" r:id="rId23"/>
    <p:sldId id="1031" r:id="rId24"/>
    <p:sldId id="1011" r:id="rId25"/>
    <p:sldId id="1012" r:id="rId26"/>
    <p:sldId id="1013" r:id="rId27"/>
    <p:sldId id="1014" r:id="rId28"/>
    <p:sldId id="987" r:id="rId29"/>
    <p:sldId id="989" r:id="rId30"/>
    <p:sldId id="1015" r:id="rId31"/>
    <p:sldId id="1016" r:id="rId32"/>
    <p:sldId id="1017" r:id="rId33"/>
    <p:sldId id="1018" r:id="rId34"/>
    <p:sldId id="990" r:id="rId35"/>
    <p:sldId id="988" r:id="rId36"/>
    <p:sldId id="1019" r:id="rId37"/>
    <p:sldId id="1020" r:id="rId38"/>
    <p:sldId id="1021" r:id="rId39"/>
    <p:sldId id="1022" r:id="rId40"/>
    <p:sldId id="1023" r:id="rId41"/>
    <p:sldId id="1024" r:id="rId42"/>
    <p:sldId id="1025" r:id="rId43"/>
    <p:sldId id="1026" r:id="rId4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76270"/>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第四单元提优测评卷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is Amy’s room?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in front of the house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on the second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on the third floor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94606" y="2636912"/>
            <a:ext cx="11077046"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This is a picture of my house.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Wow, it looks nice. How many floors are there, Amy</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There are three floors. My room is on the second floor.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there a garden</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It’s in front of the house.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74092"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0682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9051"/>
            <a:ext cx="11485848" cy="1384995"/>
          </a:xfrm>
        </p:spPr>
        <p:txBody>
          <a:bodyPr/>
          <a:lstStyle/>
          <a:p>
            <a:pPr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animal friend does Jim have?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fish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bird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rabbit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2333779"/>
            <a:ext cx="1116124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 you have an animal friend, Jim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do. It has a big tail and big eyes. It has no legs or arms. It can swim.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9176" y="1135281"/>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7861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选择正确的图片。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9998" y="1412776"/>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Tom</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Mary, Nina, John and Kitty are good friends. But their hobbies are different. Tom likes playing football. Mary likes making clothes, and she can make pretty dresses for her doll. Nina likes growing flowers, and she looks after them carefully. John likes cooking. He can cook nice food. Kitty likes drawing, and her pictures are very beautiful.</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8667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Tom’s hobby?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2304420" y="2105727"/>
            <a:ext cx="91193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58a.jpg" descr="id:2147488207;FounderCES"/>
          <p:cNvPicPr/>
          <p:nvPr/>
        </p:nvPicPr>
        <p:blipFill>
          <a:blip r:embed="rId2"/>
          <a:stretch>
            <a:fillRect/>
          </a:stretch>
        </p:blipFill>
        <p:spPr>
          <a:xfrm>
            <a:off x="2854846" y="1530297"/>
            <a:ext cx="2305050" cy="1718945"/>
          </a:xfrm>
          <a:prstGeom prst="rect">
            <a:avLst/>
          </a:prstGeom>
        </p:spPr>
      </p:pic>
      <p:pic>
        <p:nvPicPr>
          <p:cNvPr id="5" name="we58b.jpg" descr="id:2147488214;FounderCES"/>
          <p:cNvPicPr/>
          <p:nvPr/>
        </p:nvPicPr>
        <p:blipFill>
          <a:blip r:embed="rId3"/>
          <a:stretch>
            <a:fillRect/>
          </a:stretch>
        </p:blipFill>
        <p:spPr>
          <a:xfrm>
            <a:off x="5951190" y="1698173"/>
            <a:ext cx="1423670" cy="1718945"/>
          </a:xfrm>
          <a:prstGeom prst="rect">
            <a:avLst/>
          </a:prstGeom>
        </p:spPr>
      </p:pic>
      <p:pic>
        <p:nvPicPr>
          <p:cNvPr id="6" name="we58c.jpg" descr="id:2147488221;FounderCES"/>
          <p:cNvPicPr/>
          <p:nvPr/>
        </p:nvPicPr>
        <p:blipFill>
          <a:blip r:embed="rId4"/>
          <a:stretch>
            <a:fillRect/>
          </a:stretch>
        </p:blipFill>
        <p:spPr>
          <a:xfrm>
            <a:off x="9407574" y="1698173"/>
            <a:ext cx="1150620" cy="1718945"/>
          </a:xfrm>
          <a:prstGeom prst="rect">
            <a:avLst/>
          </a:prstGeom>
        </p:spPr>
      </p:pic>
      <p:sp>
        <p:nvSpPr>
          <p:cNvPr id="7" name="内容占位符 1"/>
          <p:cNvSpPr txBox="1">
            <a:spLocks/>
          </p:cNvSpPr>
          <p:nvPr/>
        </p:nvSpPr>
        <p:spPr bwMode="auto">
          <a:xfrm>
            <a:off x="360854" y="337467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Mary like doing?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2350790" y="4603478"/>
            <a:ext cx="91193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we59a.jpg" descr="id:2147488228;FounderCES"/>
          <p:cNvPicPr/>
          <p:nvPr/>
        </p:nvPicPr>
        <p:blipFill>
          <a:blip r:embed="rId5"/>
          <a:stretch>
            <a:fillRect/>
          </a:stretch>
        </p:blipFill>
        <p:spPr>
          <a:xfrm>
            <a:off x="2926854" y="4113338"/>
            <a:ext cx="1569720" cy="1718945"/>
          </a:xfrm>
          <a:prstGeom prst="rect">
            <a:avLst/>
          </a:prstGeom>
        </p:spPr>
      </p:pic>
      <p:pic>
        <p:nvPicPr>
          <p:cNvPr id="10" name="we59b.jpg" descr="id:2147488235;FounderCES"/>
          <p:cNvPicPr/>
          <p:nvPr/>
        </p:nvPicPr>
        <p:blipFill>
          <a:blip r:embed="rId6"/>
          <a:stretch>
            <a:fillRect/>
          </a:stretch>
        </p:blipFill>
        <p:spPr>
          <a:xfrm>
            <a:off x="6023198" y="4158327"/>
            <a:ext cx="2261235" cy="1718945"/>
          </a:xfrm>
          <a:prstGeom prst="rect">
            <a:avLst/>
          </a:prstGeom>
        </p:spPr>
      </p:pic>
      <p:pic>
        <p:nvPicPr>
          <p:cNvPr id="11" name="we59c.jpg" descr="id:2147488242;FounderCES"/>
          <p:cNvPicPr/>
          <p:nvPr/>
        </p:nvPicPr>
        <p:blipFill>
          <a:blip r:embed="rId7"/>
          <a:stretch>
            <a:fillRect/>
          </a:stretch>
        </p:blipFill>
        <p:spPr>
          <a:xfrm>
            <a:off x="9263558" y="4151918"/>
            <a:ext cx="1605915" cy="1718945"/>
          </a:xfrm>
          <a:prstGeom prst="rect">
            <a:avLst/>
          </a:prstGeom>
        </p:spPr>
      </p:pic>
      <p:sp>
        <p:nvSpPr>
          <p:cNvPr id="12" name="文本框 11"/>
          <p:cNvSpPr txBox="1"/>
          <p:nvPr/>
        </p:nvSpPr>
        <p:spPr>
          <a:xfrm>
            <a:off x="898326" y="84525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929630" y="341711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51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Nina like doing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2350790" y="1974924"/>
            <a:ext cx="91193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60a.jpg" descr="id:2147488249;FounderCES"/>
          <p:cNvPicPr/>
          <p:nvPr/>
        </p:nvPicPr>
        <p:blipFill>
          <a:blip r:embed="rId2"/>
          <a:stretch>
            <a:fillRect/>
          </a:stretch>
        </p:blipFill>
        <p:spPr>
          <a:xfrm>
            <a:off x="2998862" y="1556792"/>
            <a:ext cx="2458085" cy="1718945"/>
          </a:xfrm>
          <a:prstGeom prst="rect">
            <a:avLst/>
          </a:prstGeom>
        </p:spPr>
      </p:pic>
      <p:pic>
        <p:nvPicPr>
          <p:cNvPr id="5" name="we60b.jpg" descr="id:2147488256;FounderCES"/>
          <p:cNvPicPr/>
          <p:nvPr/>
        </p:nvPicPr>
        <p:blipFill>
          <a:blip r:embed="rId3"/>
          <a:stretch>
            <a:fillRect/>
          </a:stretch>
        </p:blipFill>
        <p:spPr>
          <a:xfrm>
            <a:off x="6167214" y="1556792"/>
            <a:ext cx="1689735" cy="1718945"/>
          </a:xfrm>
          <a:prstGeom prst="rect">
            <a:avLst/>
          </a:prstGeom>
        </p:spPr>
      </p:pic>
      <p:pic>
        <p:nvPicPr>
          <p:cNvPr id="6" name="we60c.jpg" descr="id:2147488263;FounderCES"/>
          <p:cNvPicPr/>
          <p:nvPr/>
        </p:nvPicPr>
        <p:blipFill>
          <a:blip r:embed="rId4"/>
          <a:stretch>
            <a:fillRect/>
          </a:stretch>
        </p:blipFill>
        <p:spPr>
          <a:xfrm>
            <a:off x="9289196" y="1422023"/>
            <a:ext cx="1678940" cy="1718945"/>
          </a:xfrm>
          <a:prstGeom prst="rect">
            <a:avLst/>
          </a:prstGeom>
        </p:spPr>
      </p:pic>
      <p:sp>
        <p:nvSpPr>
          <p:cNvPr id="7" name="内容占位符 1"/>
          <p:cNvSpPr txBox="1">
            <a:spLocks/>
          </p:cNvSpPr>
          <p:nvPr/>
        </p:nvSpPr>
        <p:spPr bwMode="auto">
          <a:xfrm>
            <a:off x="360854" y="327564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can John 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2350790" y="4504452"/>
            <a:ext cx="91193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we61a.jpg" descr="id:2147488270;FounderCES"/>
          <p:cNvPicPr/>
          <p:nvPr/>
        </p:nvPicPr>
        <p:blipFill>
          <a:blip r:embed="rId5"/>
          <a:stretch>
            <a:fillRect/>
          </a:stretch>
        </p:blipFill>
        <p:spPr>
          <a:xfrm>
            <a:off x="3070870" y="4014311"/>
            <a:ext cx="1620520" cy="1718945"/>
          </a:xfrm>
          <a:prstGeom prst="rect">
            <a:avLst/>
          </a:prstGeom>
        </p:spPr>
      </p:pic>
      <p:pic>
        <p:nvPicPr>
          <p:cNvPr id="10" name="WE61B.eps" descr="id:2147488277;FounderCES"/>
          <p:cNvPicPr/>
          <p:nvPr/>
        </p:nvPicPr>
        <p:blipFill>
          <a:blip r:embed="rId6"/>
          <a:stretch>
            <a:fillRect/>
          </a:stretch>
        </p:blipFill>
        <p:spPr>
          <a:xfrm>
            <a:off x="6311230" y="3961282"/>
            <a:ext cx="1428750" cy="1724660"/>
          </a:xfrm>
          <a:prstGeom prst="rect">
            <a:avLst/>
          </a:prstGeom>
        </p:spPr>
      </p:pic>
      <p:pic>
        <p:nvPicPr>
          <p:cNvPr id="11" name="we61c.jpg" descr="id:2147488284;FounderCES"/>
          <p:cNvPicPr/>
          <p:nvPr/>
        </p:nvPicPr>
        <p:blipFill>
          <a:blip r:embed="rId7"/>
          <a:stretch>
            <a:fillRect/>
          </a:stretch>
        </p:blipFill>
        <p:spPr>
          <a:xfrm>
            <a:off x="9263558" y="3932494"/>
            <a:ext cx="1696720" cy="1718945"/>
          </a:xfrm>
          <a:prstGeom prst="rect">
            <a:avLst/>
          </a:prstGeom>
        </p:spPr>
      </p:pic>
      <p:sp>
        <p:nvSpPr>
          <p:cNvPr id="12" name="文本框 11"/>
          <p:cNvSpPr txBox="1"/>
          <p:nvPr/>
        </p:nvSpPr>
        <p:spPr>
          <a:xfrm>
            <a:off x="929630" y="82816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929630" y="334637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21572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9692"/>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is Kitty good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2350790" y="2338496"/>
            <a:ext cx="91193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62a.jpg" descr="id:2147488291;FounderCES"/>
          <p:cNvPicPr/>
          <p:nvPr/>
        </p:nvPicPr>
        <p:blipFill>
          <a:blip r:embed="rId2"/>
          <a:stretch>
            <a:fillRect/>
          </a:stretch>
        </p:blipFill>
        <p:spPr>
          <a:xfrm>
            <a:off x="2926854" y="1894726"/>
            <a:ext cx="1678940" cy="1718945"/>
          </a:xfrm>
          <a:prstGeom prst="rect">
            <a:avLst/>
          </a:prstGeom>
        </p:spPr>
      </p:pic>
      <p:pic>
        <p:nvPicPr>
          <p:cNvPr id="5" name="WE62B.eps" descr="id:2147488298;FounderCES"/>
          <p:cNvPicPr/>
          <p:nvPr/>
        </p:nvPicPr>
        <p:blipFill>
          <a:blip r:embed="rId3"/>
          <a:stretch>
            <a:fillRect/>
          </a:stretch>
        </p:blipFill>
        <p:spPr>
          <a:xfrm>
            <a:off x="5735166" y="1992372"/>
            <a:ext cx="2466975" cy="1724660"/>
          </a:xfrm>
          <a:prstGeom prst="rect">
            <a:avLst/>
          </a:prstGeom>
        </p:spPr>
      </p:pic>
      <p:pic>
        <p:nvPicPr>
          <p:cNvPr id="6" name="we62c.jpg" descr="id:2147488305;FounderCES"/>
          <p:cNvPicPr/>
          <p:nvPr/>
        </p:nvPicPr>
        <p:blipFill>
          <a:blip r:embed="rId4"/>
          <a:stretch>
            <a:fillRect/>
          </a:stretch>
        </p:blipFill>
        <p:spPr>
          <a:xfrm>
            <a:off x="9381232" y="1825614"/>
            <a:ext cx="1798955" cy="1718945"/>
          </a:xfrm>
          <a:prstGeom prst="rect">
            <a:avLst/>
          </a:prstGeom>
        </p:spPr>
      </p:pic>
      <p:sp>
        <p:nvSpPr>
          <p:cNvPr id="7" name="文本框 6"/>
          <p:cNvSpPr txBox="1"/>
          <p:nvPr/>
        </p:nvSpPr>
        <p:spPr>
          <a:xfrm>
            <a:off x="936268" y="121384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4914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1482097"/>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I have many hobbies.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models is great fun. Many children like it. I like it too. And now I have many models. I believe I can have a rich collection of models of my own in the near future. I also like playing </a:t>
            </a:r>
            <a:r>
              <a:rPr lang="en-US" altLang="zh-CN" b="1" u="sng" dirty="0" err="1">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basketball</a:t>
            </a:r>
            <a:r>
              <a:rPr lang="en-US" altLang="zh-CN" b="1" dirty="0" err="1">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actually I’m not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it. Besides, I like reading books, such as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storybooks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adventure books and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kinds of books. These are my hobbies. What about yours</a:t>
            </a:r>
            <a:r>
              <a:rPr lang="zh-CN" altLang="zh-CN" b="1"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09010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many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models is great fun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children like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it too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now I have many models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believe I can have a rich collection of models of my own in the near future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also like playing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actually I’m not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Besides, I like reading books, such 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adventure books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kinds of 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are my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about yours?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367014" y="809002"/>
            <a:ext cx="1382110" cy="523220"/>
          </a:xfrm>
          <a:prstGeom prst="rect">
            <a:avLst/>
          </a:prstGeom>
        </p:spPr>
        <p:txBody>
          <a:bodyPr wrap="none">
            <a:spAutoFit/>
          </a:bodyPr>
          <a:lstStyle/>
          <a:p>
            <a:r>
              <a:rPr lang="en-US" altLang="zh-CN" dirty="0">
                <a:uFill>
                  <a:solidFill>
                    <a:srgbClr val="000000"/>
                  </a:solidFill>
                </a:uFill>
              </a:rPr>
              <a:t>Making</a:t>
            </a:r>
            <a:endParaRPr lang="zh-CN" altLang="en-US" dirty="0"/>
          </a:p>
        </p:txBody>
      </p:sp>
      <p:sp>
        <p:nvSpPr>
          <p:cNvPr id="4" name="矩形 3"/>
          <p:cNvSpPr/>
          <p:nvPr/>
        </p:nvSpPr>
        <p:spPr>
          <a:xfrm>
            <a:off x="1694172" y="2748371"/>
            <a:ext cx="1762021" cy="523220"/>
          </a:xfrm>
          <a:prstGeom prst="rect">
            <a:avLst/>
          </a:prstGeom>
        </p:spPr>
        <p:txBody>
          <a:bodyPr wrap="none">
            <a:spAutoFit/>
          </a:bodyPr>
          <a:lstStyle/>
          <a:p>
            <a:r>
              <a:rPr lang="en-US" altLang="zh-CN" dirty="0">
                <a:uFill>
                  <a:solidFill>
                    <a:srgbClr val="000000"/>
                  </a:solidFill>
                </a:uFill>
              </a:rPr>
              <a:t>basketball</a:t>
            </a:r>
            <a:endParaRPr lang="zh-CN" altLang="en-US" dirty="0"/>
          </a:p>
        </p:txBody>
      </p:sp>
      <p:sp>
        <p:nvSpPr>
          <p:cNvPr id="5" name="矩形 4"/>
          <p:cNvSpPr/>
          <p:nvPr/>
        </p:nvSpPr>
        <p:spPr>
          <a:xfrm>
            <a:off x="7463358" y="2718849"/>
            <a:ext cx="923651" cy="523220"/>
          </a:xfrm>
          <a:prstGeom prst="rect">
            <a:avLst/>
          </a:prstGeom>
        </p:spPr>
        <p:txBody>
          <a:bodyPr wrap="none">
            <a:spAutoFit/>
          </a:bodyPr>
          <a:lstStyle/>
          <a:p>
            <a:r>
              <a:rPr lang="en-US" altLang="zh-CN" dirty="0">
                <a:uFill>
                  <a:solidFill>
                    <a:srgbClr val="000000"/>
                  </a:solidFill>
                </a:uFill>
              </a:rPr>
              <a:t>good</a:t>
            </a:r>
            <a:endParaRPr lang="zh-CN" altLang="en-US" dirty="0"/>
          </a:p>
        </p:txBody>
      </p:sp>
      <p:sp>
        <p:nvSpPr>
          <p:cNvPr id="6" name="矩形 5"/>
          <p:cNvSpPr/>
          <p:nvPr/>
        </p:nvSpPr>
        <p:spPr>
          <a:xfrm>
            <a:off x="3790950" y="3365538"/>
            <a:ext cx="1861407" cy="523220"/>
          </a:xfrm>
          <a:prstGeom prst="rect">
            <a:avLst/>
          </a:prstGeom>
        </p:spPr>
        <p:txBody>
          <a:bodyPr wrap="none">
            <a:spAutoFit/>
          </a:bodyPr>
          <a:lstStyle/>
          <a:p>
            <a:r>
              <a:rPr lang="en-US" altLang="zh-CN" dirty="0">
                <a:uFill>
                  <a:solidFill>
                    <a:srgbClr val="000000"/>
                  </a:solidFill>
                </a:uFill>
              </a:rPr>
              <a:t>storybooks</a:t>
            </a:r>
            <a:endParaRPr lang="zh-CN" altLang="en-US" dirty="0"/>
          </a:p>
        </p:txBody>
      </p:sp>
      <p:sp>
        <p:nvSpPr>
          <p:cNvPr id="7" name="矩形 6"/>
          <p:cNvSpPr/>
          <p:nvPr/>
        </p:nvSpPr>
        <p:spPr>
          <a:xfrm>
            <a:off x="9350027" y="3382630"/>
            <a:ext cx="1002197" cy="523220"/>
          </a:xfrm>
          <a:prstGeom prst="rect">
            <a:avLst/>
          </a:prstGeom>
        </p:spPr>
        <p:txBody>
          <a:bodyPr wrap="none">
            <a:spAutoFit/>
          </a:bodyPr>
          <a:lstStyle/>
          <a:p>
            <a:r>
              <a:rPr lang="en-US" altLang="zh-CN" dirty="0">
                <a:uFill>
                  <a:solidFill>
                    <a:srgbClr val="000000"/>
                  </a:solidFill>
                </a:uFill>
              </a:rPr>
              <a:t>other</a:t>
            </a:r>
            <a:endParaRPr lang="zh-CN" altLang="en-US" dirty="0"/>
          </a:p>
        </p:txBody>
      </p:sp>
    </p:spTree>
    <p:extLst>
      <p:ext uri="{BB962C8B-B14F-4D97-AF65-F5344CB8AC3E}">
        <p14:creationId xmlns:p14="http://schemas.microsoft.com/office/powerpoint/2010/main" val="312662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选出单词画线部分发音与其他不同的一项。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Adent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toy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an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Cmbrella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sister’s skirt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Cellow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sister Kitty always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her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Ctudy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young man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Binema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some nice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Boman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big eyes?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6268" y="2132856"/>
            <a:ext cx="444352" cy="523220"/>
          </a:xfrm>
          <a:prstGeom prst="rect">
            <a:avLst/>
          </a:prstGeom>
        </p:spPr>
        <p:txBody>
          <a:bodyPr wrap="none">
            <a:spAutoFit/>
          </a:bodyPr>
          <a:lstStyle/>
          <a:p>
            <a:r>
              <a:rPr lang="en-US" altLang="zh-CN" dirty="0"/>
              <a:t>A</a:t>
            </a:r>
            <a:endParaRPr lang="zh-CN" altLang="en-US" dirty="0"/>
          </a:p>
        </p:txBody>
      </p:sp>
      <p:sp>
        <p:nvSpPr>
          <p:cNvPr id="4" name="文本框 3"/>
          <p:cNvSpPr txBox="1"/>
          <p:nvPr/>
        </p:nvSpPr>
        <p:spPr>
          <a:xfrm>
            <a:off x="970334" y="276176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02084" y="339117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9630" y="406226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57622" y="472514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7736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根据首字母提示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usually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pictures with her sister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Jim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English song together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are your friends’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they like dancing?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skating in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likes skating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2799930" y="1510422"/>
            <a:ext cx="922048" cy="523220"/>
          </a:xfrm>
          <a:prstGeom prst="rect">
            <a:avLst/>
          </a:prstGeom>
          <a:noFill/>
        </p:spPr>
        <p:txBody>
          <a:bodyPr wrap="none" rtlCol="0">
            <a:spAutoFit/>
          </a:bodyPr>
          <a:lstStyle/>
          <a:p>
            <a:pPr algn="ctr"/>
            <a:r>
              <a:rPr lang="en-US" altLang="zh-CN" dirty="0" err="1"/>
              <a:t>raws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2380495" y="2090126"/>
            <a:ext cx="1122423" cy="523220"/>
          </a:xfrm>
          <a:prstGeom prst="rect">
            <a:avLst/>
          </a:prstGeom>
          <a:noFill/>
        </p:spPr>
        <p:txBody>
          <a:bodyPr wrap="none" rtlCol="0">
            <a:spAutoFit/>
          </a:bodyPr>
          <a:lstStyle/>
          <a:p>
            <a:pPr algn="ctr"/>
            <a:r>
              <a:rPr lang="en-US" altLang="zh-CN" dirty="0"/>
              <a:t>laying</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1846734" y="2736126"/>
            <a:ext cx="663964" cy="523220"/>
          </a:xfrm>
          <a:prstGeom prst="rect">
            <a:avLst/>
          </a:prstGeom>
          <a:noFill/>
        </p:spPr>
        <p:txBody>
          <a:bodyPr wrap="none" rtlCol="0">
            <a:spAutoFit/>
          </a:bodyPr>
          <a:lstStyle/>
          <a:p>
            <a:pPr algn="ctr"/>
            <a:r>
              <a:rPr lang="en-US" altLang="zh-CN" dirty="0" err="1"/>
              <a:t>ing</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306427" y="3411908"/>
            <a:ext cx="1162498" cy="523220"/>
          </a:xfrm>
          <a:prstGeom prst="rect">
            <a:avLst/>
          </a:prstGeom>
          <a:noFill/>
        </p:spPr>
        <p:txBody>
          <a:bodyPr wrap="none" rtlCol="0">
            <a:spAutoFit/>
          </a:bodyPr>
          <a:lstStyle/>
          <a:p>
            <a:pPr algn="ctr"/>
            <a:r>
              <a:rPr lang="en-US" altLang="zh-CN" dirty="0" err="1"/>
              <a:t>obbies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5170761" y="4077072"/>
            <a:ext cx="603050" cy="523220"/>
          </a:xfrm>
          <a:prstGeom prst="rect">
            <a:avLst/>
          </a:prstGeom>
          <a:noFill/>
        </p:spPr>
        <p:txBody>
          <a:bodyPr wrap="none" rtlCol="0">
            <a:spAutoFit/>
          </a:bodyPr>
          <a:lstStyle/>
          <a:p>
            <a:pPr algn="ctr"/>
            <a:r>
              <a:rPr lang="en-US" altLang="zh-CN" dirty="0" err="1"/>
              <a:t>lso</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7021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hole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hobby</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warm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581996"/>
            <a:ext cx="493436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My hobby is listening to music.</a:t>
            </a:r>
            <a:endParaRPr lang="zh-CN" altLang="zh-CN" sz="1050" dirty="0">
              <a:solidFill>
                <a:srgbClr val="000000"/>
              </a:solidFill>
              <a:cs typeface="Times New Roman" panose="02020603050405020304" pitchFamily="18" charset="0"/>
            </a:endParaRPr>
          </a:p>
        </p:txBody>
      </p:sp>
      <p:sp>
        <p:nvSpPr>
          <p:cNvPr id="4" name="矩形 3"/>
          <p:cNvSpPr/>
          <p:nvPr/>
        </p:nvSpPr>
        <p:spPr>
          <a:xfrm>
            <a:off x="622598" y="3717032"/>
            <a:ext cx="2935419"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He can swim well.</a:t>
            </a:r>
            <a:endParaRPr lang="zh-CN" altLang="zh-CN" sz="1050" dirty="0">
              <a:solidFill>
                <a:srgbClr val="000000"/>
              </a:solidFill>
              <a:cs typeface="Times New Roman" panose="02020603050405020304" pitchFamily="18" charset="0"/>
            </a:endParaRPr>
          </a:p>
        </p:txBody>
      </p:sp>
      <p:sp>
        <p:nvSpPr>
          <p:cNvPr id="5" name="矩形 4"/>
          <p:cNvSpPr/>
          <p:nvPr/>
        </p:nvSpPr>
        <p:spPr>
          <a:xfrm>
            <a:off x="910630" y="2108735"/>
            <a:ext cx="444352" cy="523220"/>
          </a:xfrm>
          <a:prstGeom prst="rect">
            <a:avLst/>
          </a:prstGeom>
        </p:spPr>
        <p:txBody>
          <a:bodyPr wrap="none">
            <a:spAutoFit/>
          </a:bodyPr>
          <a:lstStyle/>
          <a:p>
            <a:r>
              <a:rPr lang="en-US" altLang="zh-CN" dirty="0"/>
              <a:t>C</a:t>
            </a:r>
            <a:endParaRPr lang="zh-CN" altLang="en-US" dirty="0"/>
          </a:p>
        </p:txBody>
      </p:sp>
      <p:sp>
        <p:nvSpPr>
          <p:cNvPr id="6" name="矩形 5"/>
          <p:cNvSpPr/>
          <p:nvPr/>
        </p:nvSpPr>
        <p:spPr>
          <a:xfrm>
            <a:off x="936256" y="3320660"/>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football match this afternoon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and watch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go and watch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going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a:t>
            </a:r>
          </a:p>
        </p:txBody>
      </p:sp>
      <p:sp>
        <p:nvSpPr>
          <p:cNvPr id="3" name="矩形 2"/>
          <p:cNvSpPr/>
          <p:nvPr/>
        </p:nvSpPr>
        <p:spPr>
          <a:xfrm>
            <a:off x="550590" y="2654004"/>
            <a:ext cx="11296112"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“let </a:t>
            </a:r>
            <a:r>
              <a:rPr lang="en-US" altLang="zh-CN" dirty="0" err="1">
                <a:cs typeface="Times New Roman" panose="02020603050405020304" pitchFamily="18" charset="0"/>
              </a:rPr>
              <a:t>sb</a:t>
            </a:r>
            <a:r>
              <a:rPr lang="en-US" altLang="zh-CN" dirty="0">
                <a:cs typeface="Times New Roman" panose="02020603050405020304" pitchFamily="18" charset="0"/>
              </a:rPr>
              <a:t> do sth” </a:t>
            </a:r>
            <a:r>
              <a:rPr lang="zh-CN" altLang="zh-CN" dirty="0">
                <a:cs typeface="Times New Roman" panose="02020603050405020304" pitchFamily="18" charset="0"/>
              </a:rPr>
              <a:t>是固定用法，意思是</a:t>
            </a:r>
            <a:r>
              <a:rPr lang="en-US" altLang="zh-CN" dirty="0">
                <a:cs typeface="Times New Roman" panose="02020603050405020304" pitchFamily="18" charset="0"/>
              </a:rPr>
              <a:t> “</a:t>
            </a:r>
            <a:r>
              <a:rPr lang="zh-CN" altLang="zh-CN" dirty="0">
                <a:cs typeface="Times New Roman" panose="02020603050405020304" pitchFamily="18" charset="0"/>
              </a:rPr>
              <a:t>让某人做某事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let</a:t>
            </a:r>
            <a:r>
              <a:rPr lang="zh-CN" altLang="zh-CN" dirty="0">
                <a:cs typeface="Times New Roman" panose="02020603050405020304" pitchFamily="18" charset="0"/>
              </a:rPr>
              <a:t>后面接动词原形，故选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898326" y="14847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6189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6219"/>
            <a:ext cx="11485848" cy="203132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Bing can’t play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piano, but he can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play_________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0590" y="3133935"/>
            <a:ext cx="11296112" cy="1303177"/>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在乐器前要用定冠词</a:t>
            </a:r>
            <a:r>
              <a:rPr lang="en-US" altLang="zh-CN" dirty="0" err="1">
                <a:cs typeface="Times New Roman" panose="02020603050405020304" pitchFamily="18" charset="0"/>
              </a:rPr>
              <a:t>the,“play</a:t>
            </a:r>
            <a:r>
              <a:rPr lang="en-US" altLang="zh-CN" dirty="0">
                <a:cs typeface="Times New Roman" panose="02020603050405020304" pitchFamily="18" charset="0"/>
              </a:rPr>
              <a:t> the piano”</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弹钢琴</a:t>
            </a:r>
            <a:r>
              <a:rPr lang="en-US" altLang="zh-CN" dirty="0">
                <a:cs typeface="Times New Roman" panose="02020603050405020304" pitchFamily="18" charset="0"/>
              </a:rPr>
              <a:t>”</a:t>
            </a:r>
            <a:r>
              <a:rPr lang="zh-CN" altLang="zh-CN" dirty="0">
                <a:cs typeface="Times New Roman" panose="02020603050405020304" pitchFamily="18" charset="0"/>
              </a:rPr>
              <a:t>；在球类运动前不用冠词，</a:t>
            </a:r>
            <a:r>
              <a:rPr lang="en-US" altLang="zh-CN" dirty="0">
                <a:cs typeface="Times New Roman" panose="02020603050405020304" pitchFamily="18" charset="0"/>
              </a:rPr>
              <a:t>play table tennis</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打乒乓球</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12538" y="1206811"/>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4294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1959"/>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often read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brother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stories;and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261771"/>
            <a:ext cx="11224104" cy="203132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“read stories”</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读故事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with</a:t>
            </a:r>
            <a:r>
              <a:rPr lang="zh-CN" altLang="zh-CN" dirty="0">
                <a:cs typeface="Times New Roman" panose="02020603050405020304" pitchFamily="18" charset="0"/>
              </a:rPr>
              <a:t>是介词，表示</a:t>
            </a:r>
            <a:r>
              <a:rPr lang="en-US" altLang="zh-CN" dirty="0">
                <a:cs typeface="Times New Roman" panose="02020603050405020304" pitchFamily="18" charset="0"/>
              </a:rPr>
              <a:t>“</a:t>
            </a:r>
            <a:r>
              <a:rPr lang="zh-CN" altLang="zh-CN" dirty="0">
                <a:cs typeface="Times New Roman" panose="02020603050405020304" pitchFamily="18" charset="0"/>
              </a:rPr>
              <a:t>和</a:t>
            </a:r>
            <a:r>
              <a:rPr lang="en-US" altLang="zh-CN" dirty="0">
                <a:cs typeface="Times New Roman" panose="02020603050405020304" pitchFamily="18" charset="0"/>
              </a:rPr>
              <a:t>……</a:t>
            </a:r>
            <a:r>
              <a:rPr lang="zh-CN" altLang="zh-CN" dirty="0">
                <a:cs typeface="Times New Roman" panose="02020603050405020304" pitchFamily="18" charset="0"/>
              </a:rPr>
              <a:t>一起</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and</a:t>
            </a:r>
            <a:r>
              <a:rPr lang="zh-CN" altLang="zh-CN" dirty="0">
                <a:cs typeface="Times New Roman" panose="02020603050405020304" pitchFamily="18" charset="0"/>
              </a:rPr>
              <a:t>是连词，连接两个并列成分，这里</a:t>
            </a:r>
            <a:r>
              <a:rPr lang="en-US" altLang="zh-CN" dirty="0">
                <a:cs typeface="Times New Roman" panose="02020603050405020304" pitchFamily="18" charset="0"/>
              </a:rPr>
              <a:t>“my brother”</a:t>
            </a:r>
            <a:r>
              <a:rPr lang="zh-CN" altLang="zh-CN" dirty="0">
                <a:cs typeface="Times New Roman" panose="02020603050405020304" pitchFamily="18" charset="0"/>
              </a:rPr>
              <a:t>不是并列谓语，所以用</a:t>
            </a:r>
            <a:r>
              <a:rPr lang="en-US" altLang="zh-CN" dirty="0">
                <a:cs typeface="Times New Roman" panose="02020603050405020304" pitchFamily="18" charset="0"/>
              </a:rPr>
              <a:t>“with”</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1092551"/>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7767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boys like doing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autumn?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2005932"/>
            <a:ext cx="1136812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主语</a:t>
            </a:r>
            <a:r>
              <a:rPr lang="en-US" altLang="zh-CN" dirty="0">
                <a:cs typeface="Times New Roman" panose="02020603050405020304" pitchFamily="18" charset="0"/>
              </a:rPr>
              <a:t>the boys</a:t>
            </a:r>
            <a:r>
              <a:rPr lang="zh-CN" altLang="zh-CN" dirty="0">
                <a:cs typeface="Times New Roman" panose="02020603050405020304" pitchFamily="18" charset="0"/>
              </a:rPr>
              <a:t>是复数，特殊疑问句中借助助动词</a:t>
            </a:r>
            <a:r>
              <a:rPr lang="en-US" altLang="zh-CN" dirty="0">
                <a:cs typeface="Times New Roman" panose="02020603050405020304" pitchFamily="18" charset="0"/>
              </a:rPr>
              <a:t>do</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在秋天</a:t>
            </a:r>
            <a:r>
              <a:rPr lang="en-US" altLang="zh-CN" dirty="0">
                <a:cs typeface="Times New Roman" panose="02020603050405020304" pitchFamily="18" charset="0"/>
              </a:rPr>
              <a:t>” </a:t>
            </a:r>
            <a:r>
              <a:rPr lang="zh-CN" altLang="zh-CN" dirty="0">
                <a:cs typeface="Times New Roman" panose="02020603050405020304" pitchFamily="18" charset="0"/>
              </a:rPr>
              <a:t>用介词</a:t>
            </a:r>
            <a:r>
              <a:rPr lang="en-US" altLang="zh-CN" dirty="0">
                <a:cs typeface="Times New Roman" panose="02020603050405020304" pitchFamily="18" charset="0"/>
              </a:rPr>
              <a:t>in,</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898326" y="86235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5906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my friends like reading stories, but only three of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96272" y="2683282"/>
            <a:ext cx="11215558" cy="203132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a:t>
            </a:r>
            <a:r>
              <a:rPr lang="zh-CN" altLang="zh-CN" dirty="0">
                <a:cs typeface="Times New Roman" panose="02020603050405020304" pitchFamily="18" charset="0"/>
              </a:rPr>
              <a:t>选项</a:t>
            </a:r>
            <a:r>
              <a:rPr lang="en-US" altLang="zh-CN" dirty="0">
                <a:cs typeface="Times New Roman" panose="02020603050405020304" pitchFamily="18" charset="0"/>
              </a:rPr>
              <a:t>“Both”</a:t>
            </a:r>
            <a:r>
              <a:rPr lang="zh-CN" altLang="zh-CN" dirty="0">
                <a:cs typeface="Times New Roman" panose="02020603050405020304" pitchFamily="18" charset="0"/>
              </a:rPr>
              <a:t>表示</a:t>
            </a:r>
            <a:r>
              <a:rPr lang="en-US" altLang="zh-CN" dirty="0">
                <a:cs typeface="Times New Roman" panose="02020603050405020304" pitchFamily="18" charset="0"/>
              </a:rPr>
              <a:t> “</a:t>
            </a:r>
            <a:r>
              <a:rPr lang="zh-CN" altLang="zh-CN" dirty="0">
                <a:cs typeface="Times New Roman" panose="02020603050405020304" pitchFamily="18" charset="0"/>
              </a:rPr>
              <a:t>两者都</a:t>
            </a:r>
            <a:r>
              <a:rPr lang="en-US" altLang="zh-CN" dirty="0">
                <a:cs typeface="Times New Roman" panose="02020603050405020304" pitchFamily="18" charset="0"/>
              </a:rPr>
              <a:t>”</a:t>
            </a:r>
            <a:r>
              <a:rPr lang="zh-CN" altLang="zh-CN" dirty="0">
                <a:cs typeface="Times New Roman" panose="02020603050405020304" pitchFamily="18" charset="0"/>
              </a:rPr>
              <a:t>，这里</a:t>
            </a:r>
            <a:r>
              <a:rPr lang="en-US" altLang="zh-CN" dirty="0">
                <a:cs typeface="Times New Roman" panose="02020603050405020304" pitchFamily="18" charset="0"/>
              </a:rPr>
              <a:t>“friends”</a:t>
            </a:r>
            <a:r>
              <a:rPr lang="zh-CN" altLang="zh-CN" dirty="0">
                <a:cs typeface="Times New Roman" panose="02020603050405020304" pitchFamily="18" charset="0"/>
              </a:rPr>
              <a:t>数量不止两个，不符合；</a:t>
            </a:r>
            <a:r>
              <a:rPr lang="en-US" altLang="zh-CN" dirty="0">
                <a:cs typeface="Times New Roman" panose="02020603050405020304" pitchFamily="18" charset="0"/>
              </a:rPr>
              <a:t>B</a:t>
            </a:r>
            <a:r>
              <a:rPr lang="zh-CN" altLang="zh-CN" dirty="0">
                <a:cs typeface="Times New Roman" panose="02020603050405020304" pitchFamily="18" charset="0"/>
              </a:rPr>
              <a:t>选项</a:t>
            </a:r>
            <a:r>
              <a:rPr lang="en-US" altLang="zh-CN" dirty="0">
                <a:cs typeface="Times New Roman" panose="02020603050405020304" pitchFamily="18" charset="0"/>
              </a:rPr>
              <a:t>“Between”</a:t>
            </a:r>
            <a:r>
              <a:rPr lang="zh-CN" altLang="zh-CN" dirty="0">
                <a:cs typeface="Times New Roman" panose="02020603050405020304" pitchFamily="18" charset="0"/>
              </a:rPr>
              <a:t>表示</a:t>
            </a:r>
            <a:r>
              <a:rPr lang="en-US" altLang="zh-CN" dirty="0">
                <a:cs typeface="Times New Roman" panose="02020603050405020304" pitchFamily="18" charset="0"/>
              </a:rPr>
              <a:t> “</a:t>
            </a:r>
            <a:r>
              <a:rPr lang="zh-CN" altLang="zh-CN" dirty="0">
                <a:cs typeface="Times New Roman" panose="02020603050405020304" pitchFamily="18" charset="0"/>
              </a:rPr>
              <a:t>在</a:t>
            </a:r>
            <a:r>
              <a:rPr lang="en-US" altLang="zh-CN" dirty="0">
                <a:latin typeface="宋体" panose="02010600030101010101" pitchFamily="2" charset="-122"/>
                <a:cs typeface="Times New Roman" panose="02020603050405020304" pitchFamily="18" charset="0"/>
              </a:rPr>
              <a:t>……</a:t>
            </a:r>
            <a:r>
              <a:rPr lang="zh-CN" altLang="zh-CN" dirty="0">
                <a:cs typeface="Times New Roman" panose="02020603050405020304" pitchFamily="18" charset="0"/>
              </a:rPr>
              <a:t>之间</a:t>
            </a:r>
            <a:r>
              <a:rPr lang="en-US" altLang="zh-CN" dirty="0">
                <a:cs typeface="Times New Roman" panose="02020603050405020304" pitchFamily="18" charset="0"/>
              </a:rPr>
              <a:t>”</a:t>
            </a:r>
            <a:r>
              <a:rPr lang="zh-CN" altLang="zh-CN" dirty="0">
                <a:cs typeface="Times New Roman" panose="02020603050405020304" pitchFamily="18" charset="0"/>
              </a:rPr>
              <a:t>，不符合语境；</a:t>
            </a:r>
            <a:r>
              <a:rPr lang="en-US" altLang="zh-CN" dirty="0">
                <a:cs typeface="Times New Roman" panose="02020603050405020304" pitchFamily="18" charset="0"/>
              </a:rPr>
              <a:t>C</a:t>
            </a:r>
            <a:r>
              <a:rPr lang="zh-CN" altLang="zh-CN" dirty="0">
                <a:cs typeface="Times New Roman" panose="02020603050405020304" pitchFamily="18" charset="0"/>
              </a:rPr>
              <a:t>选项</a:t>
            </a:r>
            <a:r>
              <a:rPr lang="en-US" altLang="zh-CN" dirty="0">
                <a:cs typeface="Times New Roman" panose="02020603050405020304" pitchFamily="18" charset="0"/>
              </a:rPr>
              <a:t>“All”</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所有的</a:t>
            </a:r>
            <a:r>
              <a:rPr lang="en-US" altLang="zh-CN" dirty="0">
                <a:cs typeface="Times New Roman" panose="02020603050405020304" pitchFamily="18" charset="0"/>
              </a:rPr>
              <a:t>”</a:t>
            </a:r>
            <a:r>
              <a:rPr lang="zh-CN" altLang="zh-CN" dirty="0">
                <a:cs typeface="Times New Roman" panose="02020603050405020304" pitchFamily="18" charset="0"/>
              </a:rPr>
              <a:t>，符合语境，故选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10630"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0193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按要求完成下列句子。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many animals in the forest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改为同义句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 in the forest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drawing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改为否定句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42244" y="2141402"/>
            <a:ext cx="1242648" cy="523220"/>
          </a:xfrm>
          <a:prstGeom prst="rect">
            <a:avLst/>
          </a:prstGeom>
        </p:spPr>
        <p:txBody>
          <a:bodyPr wrap="none">
            <a:spAutoFit/>
          </a:bodyPr>
          <a:lstStyle/>
          <a:p>
            <a:r>
              <a:rPr lang="en-US" altLang="zh-CN" dirty="0"/>
              <a:t>a lot of</a:t>
            </a:r>
            <a:endParaRPr lang="zh-CN" altLang="en-US" dirty="0"/>
          </a:p>
        </p:txBody>
      </p:sp>
      <p:sp>
        <p:nvSpPr>
          <p:cNvPr id="4" name="矩形 3"/>
          <p:cNvSpPr/>
          <p:nvPr/>
        </p:nvSpPr>
        <p:spPr>
          <a:xfrm>
            <a:off x="1486694" y="3420454"/>
            <a:ext cx="1951175" cy="523220"/>
          </a:xfrm>
          <a:prstGeom prst="rect">
            <a:avLst/>
          </a:prstGeom>
        </p:spPr>
        <p:txBody>
          <a:bodyPr wrap="none">
            <a:spAutoFit/>
          </a:bodyPr>
          <a:lstStyle/>
          <a:p>
            <a:r>
              <a:rPr lang="en-US" altLang="zh-CN" dirty="0"/>
              <a:t>doesn’t like</a:t>
            </a:r>
            <a:endParaRPr lang="zh-CN" altLang="en-US" dirty="0"/>
          </a:p>
        </p:txBody>
      </p:sp>
      <p:sp>
        <p:nvSpPr>
          <p:cNvPr id="5" name="内容占位符 1"/>
          <p:cNvSpPr txBox="1">
            <a:spLocks/>
          </p:cNvSpPr>
          <p:nvPr/>
        </p:nvSpPr>
        <p:spPr bwMode="auto">
          <a:xfrm>
            <a:off x="360854" y="399803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Liu Tao like playing basketball?</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改为肯定句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Tao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 basketball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278782" y="4753863"/>
            <a:ext cx="881973" cy="523220"/>
          </a:xfrm>
          <a:prstGeom prst="rect">
            <a:avLst/>
          </a:prstGeom>
        </p:spPr>
        <p:txBody>
          <a:bodyPr wrap="none">
            <a:spAutoFit/>
          </a:bodyPr>
          <a:lstStyle/>
          <a:p>
            <a:r>
              <a:rPr lang="en-US" altLang="zh-CN" dirty="0"/>
              <a:t>likes</a:t>
            </a:r>
            <a:endParaRPr lang="zh-CN" altLang="en-US" dirty="0"/>
          </a:p>
        </p:txBody>
      </p:sp>
    </p:spTree>
    <p:extLst>
      <p:ext uri="{BB962C8B-B14F-4D97-AF65-F5344CB8AC3E}">
        <p14:creationId xmlns:p14="http://schemas.microsoft.com/office/powerpoint/2010/main" val="58800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have many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改写句子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playing football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630710" y="1484784"/>
            <a:ext cx="704039" cy="523220"/>
          </a:xfrm>
          <a:prstGeom prst="rect">
            <a:avLst/>
          </a:prstGeom>
        </p:spPr>
        <p:txBody>
          <a:bodyPr wrap="none">
            <a:spAutoFit/>
          </a:bodyPr>
          <a:lstStyle/>
          <a:p>
            <a:r>
              <a:rPr lang="en-US" altLang="zh-CN" dirty="0"/>
              <a:t>has</a:t>
            </a:r>
            <a:endParaRPr lang="zh-CN" altLang="en-US" dirty="0"/>
          </a:p>
        </p:txBody>
      </p:sp>
      <p:sp>
        <p:nvSpPr>
          <p:cNvPr id="4" name="矩形 3"/>
          <p:cNvSpPr/>
          <p:nvPr/>
        </p:nvSpPr>
        <p:spPr>
          <a:xfrm>
            <a:off x="1076872" y="2746668"/>
            <a:ext cx="2440092" cy="523220"/>
          </a:xfrm>
          <a:prstGeom prst="rect">
            <a:avLst/>
          </a:prstGeom>
        </p:spPr>
        <p:txBody>
          <a:bodyPr wrap="none">
            <a:spAutoFit/>
          </a:bodyPr>
          <a:lstStyle/>
          <a:p>
            <a:r>
              <a:rPr lang="en-US" altLang="zh-CN" dirty="0"/>
              <a:t>What </a:t>
            </a:r>
            <a:r>
              <a:rPr lang="en-US" altLang="zh-CN" dirty="0" smtClean="0"/>
              <a:t>       does</a:t>
            </a:r>
            <a:endParaRPr lang="zh-CN" altLang="en-US" dirty="0"/>
          </a:p>
        </p:txBody>
      </p:sp>
      <p:sp>
        <p:nvSpPr>
          <p:cNvPr id="5" name="矩形 4"/>
          <p:cNvSpPr/>
          <p:nvPr/>
        </p:nvSpPr>
        <p:spPr>
          <a:xfrm>
            <a:off x="4943078" y="2729576"/>
            <a:ext cx="1043876" cy="523220"/>
          </a:xfrm>
          <a:prstGeom prst="rect">
            <a:avLst/>
          </a:prstGeom>
        </p:spPr>
        <p:txBody>
          <a:bodyPr wrap="none">
            <a:spAutoFit/>
          </a:bodyPr>
          <a:lstStyle/>
          <a:p>
            <a:r>
              <a:rPr lang="en-US" altLang="zh-CN" dirty="0"/>
              <a:t>doing</a:t>
            </a:r>
            <a:endParaRPr lang="zh-CN" altLang="en-US" dirty="0"/>
          </a:p>
        </p:txBody>
      </p:sp>
    </p:spTree>
    <p:extLst>
      <p:ext uri="{BB962C8B-B14F-4D97-AF65-F5344CB8AC3E}">
        <p14:creationId xmlns:p14="http://schemas.microsoft.com/office/powerpoint/2010/main" val="119880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给下列句子选择合适的答句。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 you like doing?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Sally like flying kites?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 play the piano?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your sister’s hobby?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you good at English?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887294" y="1412776"/>
            <a:ext cx="4320480" cy="397031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boating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she doesn’t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singing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he can’t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swimming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3242" y="1482712"/>
            <a:ext cx="444352" cy="523220"/>
          </a:xfrm>
          <a:prstGeom prst="rect">
            <a:avLst/>
          </a:prstGeom>
        </p:spPr>
        <p:txBody>
          <a:bodyPr wrap="none">
            <a:spAutoFit/>
          </a:bodyPr>
          <a:lstStyle/>
          <a:p>
            <a:r>
              <a:rPr lang="en-US" altLang="zh-CN" dirty="0"/>
              <a:t>A</a:t>
            </a:r>
            <a:endParaRPr lang="zh-CN" altLang="en-US" dirty="0"/>
          </a:p>
        </p:txBody>
      </p:sp>
      <p:sp>
        <p:nvSpPr>
          <p:cNvPr id="5" name="文本框 4"/>
          <p:cNvSpPr txBox="1"/>
          <p:nvPr/>
        </p:nvSpPr>
        <p:spPr>
          <a:xfrm>
            <a:off x="957000" y="213285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9630" y="278092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0049" y="3397935"/>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4059980"/>
            <a:ext cx="444353"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07914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93866"/>
          </a:xfrm>
        </p:spPr>
        <p:txBody>
          <a:bodyPr/>
          <a:lstStyle/>
          <a:p>
            <a:pPr hangingPunct="0">
              <a:lnSpc>
                <a:spcPct val="140000"/>
              </a:lnSpc>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从方框中选择合适的句子</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sing in the trees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a great idea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white snow</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too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also like winter</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 Jim</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sunny</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boating</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spring</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flowers come out</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They’re beautiful</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spring too</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Trees are green</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snows, I can make snowmen with my father</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don’t like winter</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my mother likes winter</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thinks it’s very nice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89482" y="1395684"/>
            <a:ext cx="9937104" cy="108012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文本框 3"/>
          <p:cNvSpPr txBox="1"/>
          <p:nvPr/>
        </p:nvSpPr>
        <p:spPr>
          <a:xfrm>
            <a:off x="1740152" y="3103144"/>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
        <p:nvSpPr>
          <p:cNvPr id="5" name="文本框 4"/>
          <p:cNvSpPr txBox="1"/>
          <p:nvPr/>
        </p:nvSpPr>
        <p:spPr>
          <a:xfrm>
            <a:off x="6384310" y="4183264"/>
            <a:ext cx="425116" cy="492443"/>
          </a:xfrm>
          <a:prstGeom prst="rect">
            <a:avLst/>
          </a:prstGeom>
          <a:noFill/>
        </p:spPr>
        <p:txBody>
          <a:bodyPr wrap="none" rtlCol="0">
            <a:spAutoFit/>
          </a:bodyPr>
          <a:lstStyle/>
          <a:p>
            <a:pPr algn="ctr"/>
            <a:r>
              <a:rPr lang="en-US" altLang="zh-CN" sz="2600" dirty="0"/>
              <a:t>A</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2460232" y="4687320"/>
            <a:ext cx="407484" cy="492443"/>
          </a:xfrm>
          <a:prstGeom prst="rect">
            <a:avLst/>
          </a:prstGeom>
          <a:noFill/>
        </p:spPr>
        <p:txBody>
          <a:bodyPr wrap="none" rtlCol="0">
            <a:spAutoFit/>
          </a:bodyPr>
          <a:lstStyle/>
          <a:p>
            <a:pPr algn="ctr"/>
            <a:r>
              <a:rPr lang="en-US" altLang="zh-CN" sz="2600" dirty="0"/>
              <a:t>E</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4611656" y="5263384"/>
            <a:ext cx="425116" cy="492443"/>
          </a:xfrm>
          <a:prstGeom prst="rect">
            <a:avLst/>
          </a:prstGeom>
          <a:noFill/>
        </p:spPr>
        <p:txBody>
          <a:bodyPr wrap="none" rtlCol="0">
            <a:spAutoFit/>
          </a:bodyPr>
          <a:lstStyle/>
          <a:p>
            <a:pPr algn="ctr"/>
            <a:r>
              <a:rPr lang="en-US" altLang="zh-CN" sz="2600" dirty="0"/>
              <a:t>D</a:t>
            </a:r>
            <a:endParaRPr lang="zh-CN" altLang="en-US" sz="2600" b="1" kern="100" dirty="0">
              <a:solidFill>
                <a:srgbClr val="FF0000"/>
              </a:solidFill>
              <a:cs typeface="Times New Roman" panose="02020603050405020304" pitchFamily="18" charset="0"/>
            </a:endParaRPr>
          </a:p>
        </p:txBody>
      </p:sp>
      <p:sp>
        <p:nvSpPr>
          <p:cNvPr id="8" name="文本框 7"/>
          <p:cNvSpPr txBox="1"/>
          <p:nvPr/>
        </p:nvSpPr>
        <p:spPr>
          <a:xfrm>
            <a:off x="10372296" y="5249359"/>
            <a:ext cx="425116" cy="492443"/>
          </a:xfrm>
          <a:prstGeom prst="rect">
            <a:avLst/>
          </a:prstGeom>
          <a:noFill/>
        </p:spPr>
        <p:txBody>
          <a:bodyPr wrap="square" rtlCol="0">
            <a:spAutoFit/>
          </a:bodyPr>
          <a:lstStyle/>
          <a:p>
            <a:pPr algn="ctr"/>
            <a:r>
              <a:rPr lang="en-US" altLang="zh-CN" sz="2600" dirty="0"/>
              <a:t>C</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按故事发展的顺序</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用数字给下列图片排序。</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Ginger has a new bike</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it doesn’t have training wheels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have a try,” her brother says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Ginger tries, but the bike doesn’t listen to her</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a little afraid</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Ginger falls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跌倒</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cries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brother runs to her and says, “Are you OK?” Ginger is sad, “Meow</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Meow</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can’t ride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骑</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new bike</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Dad comes and says, “I can help you</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Dad holds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bike for Ginger</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 Dad</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ride the bike with your help</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let it go,” calls Daddy</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don’t need my help now</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 great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9998" y="594909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452944" y="4834249"/>
            <a:ext cx="6281777" cy="1039091"/>
          </a:xfrm>
          <a:prstGeom prst="rect">
            <a:avLst/>
          </a:prstGeom>
        </p:spPr>
      </p:pic>
      <p:pic>
        <p:nvPicPr>
          <p:cNvPr id="7" name="图片 6"/>
          <p:cNvPicPr>
            <a:picLocks noChangeAspect="1"/>
          </p:cNvPicPr>
          <p:nvPr/>
        </p:nvPicPr>
        <p:blipFill>
          <a:blip r:embed="rId3"/>
          <a:stretch>
            <a:fillRect/>
          </a:stretch>
        </p:blipFill>
        <p:spPr>
          <a:xfrm>
            <a:off x="7259970" y="4838184"/>
            <a:ext cx="4235083" cy="1031219"/>
          </a:xfrm>
          <a:prstGeom prst="rect">
            <a:avLst/>
          </a:prstGeom>
        </p:spPr>
      </p:pic>
      <p:sp>
        <p:nvSpPr>
          <p:cNvPr id="3" name="矩形 2"/>
          <p:cNvSpPr/>
          <p:nvPr/>
        </p:nvSpPr>
        <p:spPr>
          <a:xfrm>
            <a:off x="7781412" y="6024669"/>
            <a:ext cx="338554" cy="461665"/>
          </a:xfrm>
          <a:prstGeom prst="rect">
            <a:avLst/>
          </a:prstGeom>
        </p:spPr>
        <p:txBody>
          <a:bodyPr wrap="none">
            <a:spAutoFit/>
          </a:bodyPr>
          <a:lstStyle/>
          <a:p>
            <a:r>
              <a:rPr lang="en-US" altLang="zh-CN" sz="2400" dirty="0"/>
              <a:t>1</a:t>
            </a:r>
            <a:endParaRPr lang="zh-CN" altLang="en-US" sz="2400" dirty="0"/>
          </a:p>
        </p:txBody>
      </p:sp>
      <p:sp>
        <p:nvSpPr>
          <p:cNvPr id="4" name="矩形 3"/>
          <p:cNvSpPr/>
          <p:nvPr/>
        </p:nvSpPr>
        <p:spPr>
          <a:xfrm>
            <a:off x="3375994" y="5990485"/>
            <a:ext cx="338554" cy="461665"/>
          </a:xfrm>
          <a:prstGeom prst="rect">
            <a:avLst/>
          </a:prstGeom>
        </p:spPr>
        <p:txBody>
          <a:bodyPr wrap="none">
            <a:spAutoFit/>
          </a:bodyPr>
          <a:lstStyle/>
          <a:p>
            <a:r>
              <a:rPr lang="en-US" altLang="zh-CN" sz="2400" dirty="0"/>
              <a:t>2</a:t>
            </a:r>
            <a:endParaRPr lang="zh-CN" altLang="en-US" sz="2400" dirty="0"/>
          </a:p>
        </p:txBody>
      </p:sp>
      <p:sp>
        <p:nvSpPr>
          <p:cNvPr id="8" name="矩形 7"/>
          <p:cNvSpPr/>
          <p:nvPr/>
        </p:nvSpPr>
        <p:spPr>
          <a:xfrm>
            <a:off x="10585340" y="6034091"/>
            <a:ext cx="338554" cy="461665"/>
          </a:xfrm>
          <a:prstGeom prst="rect">
            <a:avLst/>
          </a:prstGeom>
        </p:spPr>
        <p:txBody>
          <a:bodyPr wrap="none">
            <a:spAutoFit/>
          </a:bodyPr>
          <a:lstStyle/>
          <a:p>
            <a:r>
              <a:rPr lang="en-US" altLang="zh-CN" sz="2400" dirty="0"/>
              <a:t>3</a:t>
            </a:r>
            <a:endParaRPr lang="zh-CN" altLang="en-US" sz="2400" dirty="0"/>
          </a:p>
        </p:txBody>
      </p:sp>
      <p:sp>
        <p:nvSpPr>
          <p:cNvPr id="9" name="矩形 8"/>
          <p:cNvSpPr/>
          <p:nvPr/>
        </p:nvSpPr>
        <p:spPr>
          <a:xfrm>
            <a:off x="5743712" y="6034091"/>
            <a:ext cx="338554" cy="461665"/>
          </a:xfrm>
          <a:prstGeom prst="rect">
            <a:avLst/>
          </a:prstGeom>
        </p:spPr>
        <p:txBody>
          <a:bodyPr wrap="none">
            <a:spAutoFit/>
          </a:bodyPr>
          <a:lstStyle/>
          <a:p>
            <a:r>
              <a:rPr lang="en-US" altLang="zh-CN" sz="2400" dirty="0"/>
              <a:t>4</a:t>
            </a:r>
            <a:endParaRPr lang="zh-CN" altLang="en-US" sz="2400" dirty="0"/>
          </a:p>
        </p:txBody>
      </p:sp>
      <p:sp>
        <p:nvSpPr>
          <p:cNvPr id="10" name="矩形 9"/>
          <p:cNvSpPr/>
          <p:nvPr/>
        </p:nvSpPr>
        <p:spPr>
          <a:xfrm>
            <a:off x="903397" y="6038041"/>
            <a:ext cx="338554" cy="461665"/>
          </a:xfrm>
          <a:prstGeom prst="rect">
            <a:avLst/>
          </a:prstGeom>
        </p:spPr>
        <p:txBody>
          <a:bodyPr wrap="none">
            <a:spAutoFit/>
          </a:bodyPr>
          <a:lstStyle/>
          <a:p>
            <a:r>
              <a:rPr lang="en-US" altLang="zh-CN" sz="2400" dirty="0"/>
              <a:t>5</a:t>
            </a:r>
            <a:endParaRPr lang="zh-CN" altLang="en-US" sz="2400" dirty="0"/>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juice</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tails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tennis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twins</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grape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268760"/>
            <a:ext cx="303480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like orange juice.</a:t>
            </a:r>
            <a:endParaRPr lang="zh-CN" altLang="zh-CN" sz="1050" dirty="0">
              <a:solidFill>
                <a:srgbClr val="000000"/>
              </a:solidFill>
              <a:cs typeface="Times New Roman" panose="02020603050405020304" pitchFamily="18" charset="0"/>
            </a:endParaRPr>
          </a:p>
        </p:txBody>
      </p:sp>
      <p:sp>
        <p:nvSpPr>
          <p:cNvPr id="4" name="矩形 3"/>
          <p:cNvSpPr/>
          <p:nvPr/>
        </p:nvSpPr>
        <p:spPr>
          <a:xfrm>
            <a:off x="622598" y="2491404"/>
            <a:ext cx="254101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They are twins.</a:t>
            </a:r>
            <a:endParaRPr lang="zh-CN" altLang="zh-CN" sz="1050" dirty="0">
              <a:solidFill>
                <a:srgbClr val="000000"/>
              </a:solidFill>
              <a:cs typeface="Times New Roman" panose="02020603050405020304" pitchFamily="18" charset="0"/>
            </a:endParaRPr>
          </a:p>
        </p:txBody>
      </p:sp>
      <p:sp>
        <p:nvSpPr>
          <p:cNvPr id="5" name="矩形 4"/>
          <p:cNvSpPr/>
          <p:nvPr/>
        </p:nvSpPr>
        <p:spPr>
          <a:xfrm>
            <a:off x="622598" y="3715583"/>
            <a:ext cx="741682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In our group, two students like dancing.</a:t>
            </a:r>
            <a:endParaRPr lang="zh-CN" altLang="zh-CN" sz="1050" dirty="0">
              <a:solidFill>
                <a:srgbClr val="000000"/>
              </a:solidFill>
              <a:cs typeface="Times New Roman" panose="02020603050405020304" pitchFamily="18" charset="0"/>
            </a:endParaRPr>
          </a:p>
        </p:txBody>
      </p:sp>
      <p:sp>
        <p:nvSpPr>
          <p:cNvPr id="6" name="矩形 5"/>
          <p:cNvSpPr/>
          <p:nvPr/>
        </p:nvSpPr>
        <p:spPr>
          <a:xfrm>
            <a:off x="953242" y="843949"/>
            <a:ext cx="444352" cy="523220"/>
          </a:xfrm>
          <a:prstGeom prst="rect">
            <a:avLst/>
          </a:prstGeom>
        </p:spPr>
        <p:txBody>
          <a:bodyPr wrap="square">
            <a:spAutoFit/>
          </a:bodyPr>
          <a:lstStyle/>
          <a:p>
            <a:r>
              <a:rPr lang="en-US" altLang="zh-CN" dirty="0"/>
              <a:t>C</a:t>
            </a:r>
            <a:endParaRPr lang="zh-CN" altLang="en-US" dirty="0"/>
          </a:p>
        </p:txBody>
      </p:sp>
      <p:sp>
        <p:nvSpPr>
          <p:cNvPr id="7" name="矩形 6"/>
          <p:cNvSpPr/>
          <p:nvPr/>
        </p:nvSpPr>
        <p:spPr>
          <a:xfrm>
            <a:off x="961788" y="2023146"/>
            <a:ext cx="444352" cy="523220"/>
          </a:xfrm>
          <a:prstGeom prst="rect">
            <a:avLst/>
          </a:prstGeom>
        </p:spPr>
        <p:txBody>
          <a:bodyPr wrap="none">
            <a:spAutoFit/>
          </a:bodyPr>
          <a:lstStyle/>
          <a:p>
            <a:r>
              <a:rPr lang="en-US" altLang="zh-CN" dirty="0"/>
              <a:t>C</a:t>
            </a:r>
            <a:endParaRPr lang="zh-CN" altLang="en-US" dirty="0"/>
          </a:p>
        </p:txBody>
      </p:sp>
      <p:sp>
        <p:nvSpPr>
          <p:cNvPr id="8" name="矩形 7"/>
          <p:cNvSpPr/>
          <p:nvPr/>
        </p:nvSpPr>
        <p:spPr>
          <a:xfrm>
            <a:off x="936150" y="3211216"/>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323905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十四、 从方框中选择合适的单词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eleven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is an English boy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he is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fifth-grade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 in Long Cheng, because his parents work 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Peter’s father knows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and he is a teacher in a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walking after dinner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406574" y="1484784"/>
            <a:ext cx="10369152" cy="576064"/>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6103778" y="2152899"/>
            <a:ext cx="1140056" cy="523220"/>
          </a:xfrm>
          <a:prstGeom prst="rect">
            <a:avLst/>
          </a:prstGeom>
        </p:spPr>
        <p:txBody>
          <a:bodyPr wrap="none">
            <a:spAutoFit/>
          </a:bodyPr>
          <a:lstStyle/>
          <a:p>
            <a:r>
              <a:rPr lang="en-US" altLang="zh-CN" dirty="0"/>
              <a:t>eleven</a:t>
            </a:r>
            <a:endParaRPr lang="zh-CN" altLang="en-US" dirty="0"/>
          </a:p>
        </p:txBody>
      </p:sp>
      <p:sp>
        <p:nvSpPr>
          <p:cNvPr id="6" name="矩形 5"/>
          <p:cNvSpPr/>
          <p:nvPr/>
        </p:nvSpPr>
        <p:spPr>
          <a:xfrm>
            <a:off x="1990750" y="3382630"/>
            <a:ext cx="1342034" cy="523220"/>
          </a:xfrm>
          <a:prstGeom prst="rect">
            <a:avLst/>
          </a:prstGeom>
        </p:spPr>
        <p:txBody>
          <a:bodyPr wrap="none">
            <a:spAutoFit/>
          </a:bodyPr>
          <a:lstStyle/>
          <a:p>
            <a:r>
              <a:rPr lang="en-US" altLang="zh-CN" dirty="0"/>
              <a:t>English</a:t>
            </a:r>
            <a:endParaRPr lang="zh-CN" altLang="en-US" dirty="0"/>
          </a:p>
        </p:txBody>
      </p:sp>
      <p:sp>
        <p:nvSpPr>
          <p:cNvPr id="7" name="矩形 6"/>
          <p:cNvSpPr/>
          <p:nvPr/>
        </p:nvSpPr>
        <p:spPr>
          <a:xfrm>
            <a:off x="8183438" y="3429000"/>
            <a:ext cx="1141659" cy="523220"/>
          </a:xfrm>
          <a:prstGeom prst="rect">
            <a:avLst/>
          </a:prstGeom>
        </p:spPr>
        <p:txBody>
          <a:bodyPr wrap="none">
            <a:spAutoFit/>
          </a:bodyPr>
          <a:lstStyle/>
          <a:p>
            <a:r>
              <a:rPr lang="en-US" altLang="zh-CN" dirty="0"/>
              <a:t>school</a:t>
            </a:r>
            <a:endParaRPr lang="zh-CN" altLang="en-US" dirty="0"/>
          </a:p>
        </p:txBody>
      </p:sp>
    </p:spTree>
    <p:extLst>
      <p:ext uri="{BB962C8B-B14F-4D97-AF65-F5344CB8AC3E}">
        <p14:creationId xmlns:p14="http://schemas.microsoft.com/office/powerpoint/2010/main" val="307422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0473"/>
            <a:ext cx="11485848" cy="3970318"/>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Peter’s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doctor and she helps the sick people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Hong Mei Hospital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very kind to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患者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shopping and she often does shopping on the Internet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互联网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Peter likes sports and he can 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 very well, 8</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play table tennis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animals and he has 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 animal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 white dog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Peter often plays with it 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766377"/>
            <a:ext cx="10990936" cy="738664"/>
          </a:xfrm>
          <a:prstGeom prst="rect">
            <a:avLst/>
          </a:prstGeom>
          <a:ln w="19050">
            <a:solidFill>
              <a:schemeClr val="tx1"/>
            </a:solidFill>
          </a:ln>
        </p:spPr>
        <p:txBody>
          <a:bodyPr wrap="square">
            <a:spAutoFit/>
          </a:bodyPr>
          <a:lstStyle/>
          <a:p>
            <a:pPr algn="just">
              <a:lnSpc>
                <a:spcPct val="150000"/>
              </a:lnSpc>
              <a:spcAft>
                <a:spcPts val="0"/>
              </a:spcAft>
              <a:tabLst>
                <a:tab pos="540385" algn="l"/>
                <a:tab pos="630555" algn="l"/>
                <a:tab pos="4410710" algn="l"/>
                <a:tab pos="5130800" algn="l"/>
                <a:tab pos="7291070" algn="l"/>
              </a:tabLst>
            </a:pPr>
            <a:r>
              <a:rPr lang="en-US" altLang="zh-CN" b="0" dirty="0">
                <a:solidFill>
                  <a:srgbClr val="000000"/>
                </a:solidFill>
                <a:cs typeface="Times New Roman" panose="02020603050405020304" pitchFamily="18" charset="0"/>
              </a:rPr>
              <a:t>a</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but</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eleven</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school</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her</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English</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likes</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play</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mother</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after</a:t>
            </a:r>
            <a:endParaRPr lang="zh-CN" altLang="zh-CN" sz="1200" b="0" dirty="0">
              <a:solidFill>
                <a:srgbClr val="000000"/>
              </a:solidFill>
              <a:cs typeface="Times New Roman" panose="02020603050405020304" pitchFamily="18" charset="0"/>
            </a:endParaRPr>
          </a:p>
        </p:txBody>
      </p:sp>
      <p:sp>
        <p:nvSpPr>
          <p:cNvPr id="4" name="矩形 3"/>
          <p:cNvSpPr/>
          <p:nvPr/>
        </p:nvSpPr>
        <p:spPr>
          <a:xfrm>
            <a:off x="2206774" y="1738632"/>
            <a:ext cx="1301959" cy="523220"/>
          </a:xfrm>
          <a:prstGeom prst="rect">
            <a:avLst/>
          </a:prstGeom>
        </p:spPr>
        <p:txBody>
          <a:bodyPr wrap="none">
            <a:spAutoFit/>
          </a:bodyPr>
          <a:lstStyle/>
          <a:p>
            <a:r>
              <a:rPr lang="en-US" altLang="zh-CN" dirty="0"/>
              <a:t>mother</a:t>
            </a:r>
            <a:endParaRPr lang="zh-CN" altLang="en-US" dirty="0"/>
          </a:p>
        </p:txBody>
      </p:sp>
      <p:sp>
        <p:nvSpPr>
          <p:cNvPr id="5" name="矩形 4"/>
          <p:cNvSpPr/>
          <p:nvPr/>
        </p:nvSpPr>
        <p:spPr>
          <a:xfrm>
            <a:off x="7175326" y="2348880"/>
            <a:ext cx="702436" cy="523220"/>
          </a:xfrm>
          <a:prstGeom prst="rect">
            <a:avLst/>
          </a:prstGeom>
        </p:spPr>
        <p:txBody>
          <a:bodyPr wrap="none">
            <a:spAutoFit/>
          </a:bodyPr>
          <a:lstStyle/>
          <a:p>
            <a:r>
              <a:rPr lang="en-US" altLang="zh-CN" dirty="0"/>
              <a:t>her</a:t>
            </a:r>
            <a:endParaRPr lang="zh-CN" altLang="en-US" dirty="0"/>
          </a:p>
        </p:txBody>
      </p:sp>
      <p:sp>
        <p:nvSpPr>
          <p:cNvPr id="6" name="矩形 5"/>
          <p:cNvSpPr/>
          <p:nvPr/>
        </p:nvSpPr>
        <p:spPr>
          <a:xfrm>
            <a:off x="1126654" y="3034776"/>
            <a:ext cx="881973" cy="523220"/>
          </a:xfrm>
          <a:prstGeom prst="rect">
            <a:avLst/>
          </a:prstGeom>
        </p:spPr>
        <p:txBody>
          <a:bodyPr wrap="none">
            <a:spAutoFit/>
          </a:bodyPr>
          <a:lstStyle/>
          <a:p>
            <a:r>
              <a:rPr lang="en-US" altLang="zh-CN" dirty="0"/>
              <a:t>likes</a:t>
            </a:r>
            <a:endParaRPr lang="zh-CN" altLang="en-US" dirty="0"/>
          </a:p>
        </p:txBody>
      </p:sp>
      <p:sp>
        <p:nvSpPr>
          <p:cNvPr id="7" name="矩形 6"/>
          <p:cNvSpPr/>
          <p:nvPr/>
        </p:nvSpPr>
        <p:spPr>
          <a:xfrm>
            <a:off x="6133849" y="3588296"/>
            <a:ext cx="843501" cy="523220"/>
          </a:xfrm>
          <a:prstGeom prst="rect">
            <a:avLst/>
          </a:prstGeom>
        </p:spPr>
        <p:txBody>
          <a:bodyPr wrap="none">
            <a:spAutoFit/>
          </a:bodyPr>
          <a:lstStyle/>
          <a:p>
            <a:r>
              <a:rPr lang="en-US" altLang="zh-CN" dirty="0"/>
              <a:t>play</a:t>
            </a:r>
            <a:endParaRPr lang="zh-CN" altLang="en-US" dirty="0"/>
          </a:p>
        </p:txBody>
      </p:sp>
      <p:sp>
        <p:nvSpPr>
          <p:cNvPr id="8" name="矩形 7"/>
          <p:cNvSpPr/>
          <p:nvPr/>
        </p:nvSpPr>
        <p:spPr>
          <a:xfrm>
            <a:off x="10646940" y="3680776"/>
            <a:ext cx="705642" cy="523220"/>
          </a:xfrm>
          <a:prstGeom prst="rect">
            <a:avLst/>
          </a:prstGeom>
        </p:spPr>
        <p:txBody>
          <a:bodyPr wrap="none">
            <a:spAutoFit/>
          </a:bodyPr>
          <a:lstStyle/>
          <a:p>
            <a:r>
              <a:rPr lang="en-US" altLang="zh-CN" dirty="0"/>
              <a:t>but</a:t>
            </a:r>
            <a:endParaRPr lang="zh-CN" altLang="en-US" dirty="0"/>
          </a:p>
        </p:txBody>
      </p:sp>
      <p:sp>
        <p:nvSpPr>
          <p:cNvPr id="9" name="矩形 8"/>
          <p:cNvSpPr/>
          <p:nvPr/>
        </p:nvSpPr>
        <p:spPr>
          <a:xfrm>
            <a:off x="9479582" y="4310188"/>
            <a:ext cx="364202" cy="523220"/>
          </a:xfrm>
          <a:prstGeom prst="rect">
            <a:avLst/>
          </a:prstGeom>
        </p:spPr>
        <p:txBody>
          <a:bodyPr wrap="none">
            <a:spAutoFit/>
          </a:bodyPr>
          <a:lstStyle/>
          <a:p>
            <a:r>
              <a:rPr lang="en-US" altLang="zh-CN" dirty="0" smtClean="0"/>
              <a:t>a</a:t>
            </a:r>
            <a:endParaRPr lang="zh-CN" altLang="en-US" dirty="0"/>
          </a:p>
        </p:txBody>
      </p:sp>
      <p:sp>
        <p:nvSpPr>
          <p:cNvPr id="10" name="矩形 9"/>
          <p:cNvSpPr/>
          <p:nvPr/>
        </p:nvSpPr>
        <p:spPr>
          <a:xfrm>
            <a:off x="8471470" y="4941168"/>
            <a:ext cx="922047" cy="523220"/>
          </a:xfrm>
          <a:prstGeom prst="rect">
            <a:avLst/>
          </a:prstGeom>
        </p:spPr>
        <p:txBody>
          <a:bodyPr wrap="none">
            <a:spAutoFit/>
          </a:bodyPr>
          <a:lstStyle/>
          <a:p>
            <a:r>
              <a:rPr lang="en-US" altLang="zh-CN" dirty="0"/>
              <a:t>after</a:t>
            </a:r>
            <a:endParaRPr lang="zh-CN" altLang="en-US" dirty="0"/>
          </a:p>
        </p:txBody>
      </p:sp>
    </p:spTree>
    <p:extLst>
      <p:ext uri="{BB962C8B-B14F-4D97-AF65-F5344CB8AC3E}">
        <p14:creationId xmlns:p14="http://schemas.microsoft.com/office/powerpoint/2010/main" val="213171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27493"/>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十五、 完形填空。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children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great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TV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see and learn a lot and know many things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countries and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they can learn over the radio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收音机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can learn better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更好地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more easily 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Because they can hear and watch at the same time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can’t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anything over the radio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children watch TV only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Saturday or Sunday evening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busy with their lessons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 few children watch TV every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go to bed very late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about you, my friend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61618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funny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radio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film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6872" y="836712"/>
            <a:ext cx="444352" cy="523220"/>
          </a:xfrm>
          <a:prstGeom prst="rect">
            <a:avLst/>
          </a:prstGeom>
        </p:spPr>
        <p:txBody>
          <a:bodyPr wrap="none">
            <a:spAutoFit/>
          </a:bodyPr>
          <a:lstStyle/>
          <a:p>
            <a:r>
              <a:rPr lang="en-US" altLang="zh-CN" dirty="0"/>
              <a:t>C</a:t>
            </a:r>
            <a:endParaRPr lang="zh-CN" altLang="en-US" dirty="0"/>
          </a:p>
        </p:txBody>
      </p:sp>
      <p:sp>
        <p:nvSpPr>
          <p:cNvPr id="4" name="文本框 3"/>
          <p:cNvSpPr txBox="1"/>
          <p:nvPr/>
        </p:nvSpPr>
        <p:spPr>
          <a:xfrm>
            <a:off x="910630" y="147416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11576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2725432"/>
            <a:ext cx="423514" cy="523220"/>
          </a:xfrm>
          <a:prstGeom prst="rect">
            <a:avLst/>
          </a:prstGeom>
          <a:noFill/>
        </p:spPr>
        <p:txBody>
          <a:bodyPr wrap="none" rtlCol="0">
            <a:spAutoFit/>
          </a:bodyPr>
          <a:lstStyle/>
          <a:p>
            <a:pPr algn="ctr"/>
            <a:r>
              <a:rPr lang="en-US" altLang="zh-CN" dirty="0" smtClean="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3403362"/>
            <a:ext cx="444352" cy="523220"/>
          </a:xfrm>
          <a:prstGeom prst="rect">
            <a:avLst/>
          </a:prstGeom>
          <a:noFill/>
        </p:spPr>
        <p:txBody>
          <a:bodyPr wrap="none" rtlCol="0">
            <a:spAutoFit/>
          </a:bodyPr>
          <a:lstStyle/>
          <a:p>
            <a:pPr algn="ctr"/>
            <a:r>
              <a:rPr lang="en-US" altLang="zh-CN" dirty="0" smtClean="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68022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hear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morning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noon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sleep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22957"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40049" y="1476238"/>
            <a:ext cx="423514" cy="523220"/>
          </a:xfrm>
          <a:prstGeom prst="rect">
            <a:avLst/>
          </a:prstGeom>
          <a:noFill/>
        </p:spPr>
        <p:txBody>
          <a:bodyPr wrap="none" rtlCol="0">
            <a:spAutoFit/>
          </a:bodyPr>
          <a:lstStyle/>
          <a:p>
            <a:pPr algn="ctr"/>
            <a:r>
              <a:rPr lang="en-US" altLang="zh-CN" dirty="0" smtClean="0"/>
              <a:t>B</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57000" y="211576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4696" y="277238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29630" y="342045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十六</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完成下列表格。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 to the zoo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and see the Indian elephants and bald eagles from the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bears are waiting to meet you and the kangaroos from Australia are waiting to jump with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giraffes from Zambia are waiting to look down on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01837" y="836712"/>
            <a:ext cx="2723515" cy="457200"/>
          </a:xfrm>
          <a:prstGeom prst="rect">
            <a:avLst/>
          </a:prstGeom>
        </p:spPr>
      </p:pic>
    </p:spTree>
    <p:extLst>
      <p:ext uri="{BB962C8B-B14F-4D97-AF65-F5344CB8AC3E}">
        <p14:creationId xmlns:p14="http://schemas.microsoft.com/office/powerpoint/2010/main" val="11255802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a:ln w="19050">
            <a:solidFill>
              <a:schemeClr val="tx1"/>
            </a:solidFill>
          </a:ln>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Tickets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Adults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Free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Wednesday to Sunday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Monday and Tuesday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the zoo clean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not touch, give food to or go near the animals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68479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559315486"/>
              </p:ext>
            </p:extLst>
          </p:nvPr>
        </p:nvGraphicFramePr>
        <p:xfrm>
          <a:off x="406574" y="1268760"/>
          <a:ext cx="11377264" cy="2560320"/>
        </p:xfrm>
        <a:graphic>
          <a:graphicData uri="http://schemas.openxmlformats.org/drawingml/2006/table">
            <a:tbl>
              <a:tblPr firstRow="1" firstCol="1" bandRow="1"/>
              <a:tblGrid>
                <a:gridCol w="2068387">
                  <a:extLst>
                    <a:ext uri="{9D8B030D-6E8A-4147-A177-3AD203B41FA5}">
                      <a16:colId xmlns:a16="http://schemas.microsoft.com/office/drawing/2014/main" val="355348128"/>
                    </a:ext>
                  </a:extLst>
                </a:gridCol>
                <a:gridCol w="2327788">
                  <a:extLst>
                    <a:ext uri="{9D8B030D-6E8A-4147-A177-3AD203B41FA5}">
                      <a16:colId xmlns:a16="http://schemas.microsoft.com/office/drawing/2014/main" val="2669084288"/>
                    </a:ext>
                  </a:extLst>
                </a:gridCol>
                <a:gridCol w="2327788">
                  <a:extLst>
                    <a:ext uri="{9D8B030D-6E8A-4147-A177-3AD203B41FA5}">
                      <a16:colId xmlns:a16="http://schemas.microsoft.com/office/drawing/2014/main" val="3196442507"/>
                    </a:ext>
                  </a:extLst>
                </a:gridCol>
                <a:gridCol w="2327788">
                  <a:extLst>
                    <a:ext uri="{9D8B030D-6E8A-4147-A177-3AD203B41FA5}">
                      <a16:colId xmlns:a16="http://schemas.microsoft.com/office/drawing/2014/main" val="918476889"/>
                    </a:ext>
                  </a:extLst>
                </a:gridCol>
                <a:gridCol w="2325513">
                  <a:extLst>
                    <a:ext uri="{9D8B030D-6E8A-4147-A177-3AD203B41FA5}">
                      <a16:colId xmlns:a16="http://schemas.microsoft.com/office/drawing/2014/main" val="3291314676"/>
                    </a:ext>
                  </a:extLst>
                </a:gridCol>
              </a:tblGrid>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kinds</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Animals</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much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Adults</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much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 years old</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Opening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Sunday</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Closing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Monday</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186254"/>
                  </a:ext>
                </a:extLst>
              </a:tr>
              <a:tr h="0">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________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0366284"/>
                  </a:ext>
                </a:extLst>
              </a:tr>
            </a:tbl>
          </a:graphicData>
        </a:graphic>
      </p:graphicFrame>
      <p:sp>
        <p:nvSpPr>
          <p:cNvPr id="2" name="文本框 1"/>
          <p:cNvSpPr txBox="1"/>
          <p:nvPr/>
        </p:nvSpPr>
        <p:spPr>
          <a:xfrm>
            <a:off x="929121" y="3284984"/>
            <a:ext cx="1021433" cy="523220"/>
          </a:xfrm>
          <a:prstGeom prst="rect">
            <a:avLst/>
          </a:prstGeom>
          <a:noFill/>
        </p:spPr>
        <p:txBody>
          <a:bodyPr wrap="none" rtlCol="0">
            <a:spAutoFit/>
          </a:bodyPr>
          <a:lstStyle/>
          <a:p>
            <a:pPr algn="ctr"/>
            <a:r>
              <a:rPr lang="en-US" altLang="zh-CN" dirty="0"/>
              <a:t>five/5</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2952628" y="3212976"/>
            <a:ext cx="1359470" cy="523220"/>
          </a:xfrm>
          <a:prstGeom prst="rect">
            <a:avLst/>
          </a:prstGeom>
          <a:noFill/>
        </p:spPr>
        <p:txBody>
          <a:bodyPr wrap="square" rtlCol="0">
            <a:spAutoFit/>
          </a:bodyPr>
          <a:lstStyle/>
          <a:p>
            <a:pPr algn="ctr"/>
            <a:r>
              <a:rPr lang="en-US" altLang="zh-CN" dirty="0"/>
              <a:t>20 </a:t>
            </a:r>
            <a:r>
              <a:rPr lang="en-US" altLang="zh-CN" i="1" dirty="0"/>
              <a:t>yuan</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5517080" y="3284984"/>
            <a:ext cx="774507" cy="523220"/>
          </a:xfrm>
          <a:prstGeom prst="rect">
            <a:avLst/>
          </a:prstGeom>
          <a:noFill/>
        </p:spPr>
        <p:txBody>
          <a:bodyPr wrap="none" rtlCol="0">
            <a:spAutoFit/>
          </a:bodyPr>
          <a:lstStyle/>
          <a:p>
            <a:pPr algn="ctr"/>
            <a:r>
              <a:rPr lang="en-US" altLang="zh-CN" dirty="0"/>
              <a:t>free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7535366" y="3259346"/>
            <a:ext cx="1653017" cy="523220"/>
          </a:xfrm>
          <a:prstGeom prst="rect">
            <a:avLst/>
          </a:prstGeom>
          <a:noFill/>
        </p:spPr>
        <p:txBody>
          <a:bodyPr wrap="none" rtlCol="0">
            <a:spAutoFit/>
          </a:bodyPr>
          <a:lstStyle/>
          <a:p>
            <a:pPr algn="ctr"/>
            <a:r>
              <a:rPr lang="en-US" altLang="zh-CN" dirty="0"/>
              <a:t>9</a:t>
            </a:r>
            <a:r>
              <a:rPr lang="zh-CN" altLang="zh-CN" dirty="0"/>
              <a:t>：</a:t>
            </a:r>
            <a:r>
              <a:rPr lang="en-US" altLang="zh-CN" dirty="0"/>
              <a:t>00 am</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839622" y="3212976"/>
            <a:ext cx="1673856" cy="523220"/>
          </a:xfrm>
          <a:prstGeom prst="rect">
            <a:avLst/>
          </a:prstGeom>
          <a:noFill/>
        </p:spPr>
        <p:txBody>
          <a:bodyPr wrap="none" rtlCol="0">
            <a:spAutoFit/>
          </a:bodyPr>
          <a:lstStyle/>
          <a:p>
            <a:pPr algn="ctr"/>
            <a:r>
              <a:rPr lang="en-US" altLang="zh-CN" dirty="0"/>
              <a:t>3</a:t>
            </a:r>
            <a:r>
              <a:rPr lang="zh-CN" altLang="zh-CN" dirty="0">
                <a:cs typeface="Times New Roman" panose="02020603050405020304" pitchFamily="18" charset="0"/>
              </a:rPr>
              <a:t>：</a:t>
            </a:r>
            <a:r>
              <a:rPr lang="en-US" altLang="zh-CN" dirty="0"/>
              <a:t>00 pm</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0455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十七</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为了</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让学生懂得做一些力所能及的家务劳动是一种美德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学校开展了丰富的劳动教育课程。接下来让我们看一看学生对此的看法吧。阅读短文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autumn, students in primary and middle school will learn to cook, clean, plant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trees and flowers and so 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your idea about learning to cook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14686" y="888901"/>
            <a:ext cx="4253865" cy="523875"/>
          </a:xfrm>
          <a:prstGeom prst="rect">
            <a:avLst/>
          </a:prstGeom>
        </p:spPr>
      </p:pic>
    </p:spTree>
    <p:extLst>
      <p:ext uri="{BB962C8B-B14F-4D97-AF65-F5344CB8AC3E}">
        <p14:creationId xmlns:p14="http://schemas.microsoft.com/office/powerpoint/2010/main" val="40550339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Learning to cook is fun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a yummy meal can be as exciting as working out a difficult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problem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can teach us to love our families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Kitchen can be a very good place for family communication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Mastering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掌握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skills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important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might be hungry when our parents are busy with their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3530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pineapple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piano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picnic</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skating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climbing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swimming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244896"/>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out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 about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hot</a:t>
            </a:r>
          </a:p>
          <a:p>
            <a:pPr eaLnBrk="1" hangingPunct="0">
              <a:spcAft>
                <a:spcPts val="0"/>
              </a:spcAft>
              <a:tabLst>
                <a:tab pos="540385" algn="l"/>
                <a:tab pos="630555" algn="l"/>
                <a:tab pos="4410710" algn="l"/>
                <a:tab pos="5130800" algn="l"/>
                <a:tab pos="7291070"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ice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chair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22598" y="1205298"/>
            <a:ext cx="813690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Su Hai usually plays the piano on Saturdays.</a:t>
            </a:r>
            <a:endParaRPr lang="zh-CN" altLang="zh-CN" sz="1050" dirty="0">
              <a:solidFill>
                <a:srgbClr val="000000"/>
              </a:solidFill>
              <a:cs typeface="Times New Roman" panose="02020603050405020304" pitchFamily="18" charset="0"/>
            </a:endParaRPr>
          </a:p>
        </p:txBody>
      </p:sp>
      <p:sp>
        <p:nvSpPr>
          <p:cNvPr id="5" name="矩形 4"/>
          <p:cNvSpPr/>
          <p:nvPr/>
        </p:nvSpPr>
        <p:spPr>
          <a:xfrm>
            <a:off x="634084" y="2411757"/>
            <a:ext cx="359746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It rains hard. I’m wet.</a:t>
            </a:r>
            <a:endParaRPr lang="zh-CN" altLang="zh-CN" sz="1050" dirty="0">
              <a:solidFill>
                <a:srgbClr val="000000"/>
              </a:solidFill>
              <a:cs typeface="Times New Roman" panose="02020603050405020304" pitchFamily="18" charset="0"/>
            </a:endParaRPr>
          </a:p>
        </p:txBody>
      </p:sp>
      <p:sp>
        <p:nvSpPr>
          <p:cNvPr id="6" name="矩形 5"/>
          <p:cNvSpPr/>
          <p:nvPr/>
        </p:nvSpPr>
        <p:spPr>
          <a:xfrm>
            <a:off x="634084" y="3560036"/>
            <a:ext cx="461427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Let’s go climbing on Sunday.</a:t>
            </a:r>
            <a:endParaRPr lang="zh-CN" altLang="zh-CN" sz="1050" dirty="0">
              <a:solidFill>
                <a:srgbClr val="000000"/>
              </a:solidFill>
              <a:cs typeface="Times New Roman" panose="02020603050405020304" pitchFamily="18" charset="0"/>
            </a:endParaRPr>
          </a:p>
        </p:txBody>
      </p:sp>
      <p:sp>
        <p:nvSpPr>
          <p:cNvPr id="7" name="矩形 6"/>
          <p:cNvSpPr/>
          <p:nvPr/>
        </p:nvSpPr>
        <p:spPr>
          <a:xfrm>
            <a:off x="622598" y="4766495"/>
            <a:ext cx="479964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They talk about their hobbies.</a:t>
            </a:r>
            <a:endParaRPr lang="zh-CN" altLang="zh-CN" sz="1050" dirty="0">
              <a:solidFill>
                <a:srgbClr val="000000"/>
              </a:solidFill>
              <a:cs typeface="Times New Roman" panose="02020603050405020304" pitchFamily="18" charset="0"/>
            </a:endParaRPr>
          </a:p>
        </p:txBody>
      </p:sp>
      <p:sp>
        <p:nvSpPr>
          <p:cNvPr id="8" name="矩形 7"/>
          <p:cNvSpPr/>
          <p:nvPr/>
        </p:nvSpPr>
        <p:spPr>
          <a:xfrm>
            <a:off x="550590" y="5960237"/>
            <a:ext cx="527753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We can skate on the ice in winter.</a:t>
            </a:r>
            <a:endParaRPr lang="zh-CN" altLang="zh-CN" sz="1050" dirty="0">
              <a:solidFill>
                <a:srgbClr val="000000"/>
              </a:solidFill>
              <a:cs typeface="Times New Roman" panose="02020603050405020304" pitchFamily="18" charset="0"/>
            </a:endParaRPr>
          </a:p>
        </p:txBody>
      </p:sp>
      <p:sp>
        <p:nvSpPr>
          <p:cNvPr id="9" name="矩形 8"/>
          <p:cNvSpPr/>
          <p:nvPr/>
        </p:nvSpPr>
        <p:spPr>
          <a:xfrm>
            <a:off x="965546" y="699057"/>
            <a:ext cx="423514" cy="523220"/>
          </a:xfrm>
          <a:prstGeom prst="rect">
            <a:avLst/>
          </a:prstGeom>
        </p:spPr>
        <p:txBody>
          <a:bodyPr wrap="none">
            <a:spAutoFit/>
          </a:bodyPr>
          <a:lstStyle/>
          <a:p>
            <a:r>
              <a:rPr lang="en-US" altLang="zh-CN" dirty="0"/>
              <a:t>B</a:t>
            </a:r>
            <a:endParaRPr lang="zh-CN" altLang="en-US" dirty="0"/>
          </a:p>
        </p:txBody>
      </p:sp>
      <p:sp>
        <p:nvSpPr>
          <p:cNvPr id="10" name="矩形 9"/>
          <p:cNvSpPr/>
          <p:nvPr/>
        </p:nvSpPr>
        <p:spPr>
          <a:xfrm>
            <a:off x="970334" y="1902313"/>
            <a:ext cx="444352" cy="523220"/>
          </a:xfrm>
          <a:prstGeom prst="rect">
            <a:avLst/>
          </a:prstGeom>
        </p:spPr>
        <p:txBody>
          <a:bodyPr wrap="none">
            <a:spAutoFit/>
          </a:bodyPr>
          <a:lstStyle/>
          <a:p>
            <a:r>
              <a:rPr lang="en-US" altLang="zh-CN" dirty="0"/>
              <a:t>C</a:t>
            </a:r>
            <a:endParaRPr lang="zh-CN" altLang="en-US" dirty="0"/>
          </a:p>
        </p:txBody>
      </p:sp>
      <p:sp>
        <p:nvSpPr>
          <p:cNvPr id="11" name="矩形 10"/>
          <p:cNvSpPr/>
          <p:nvPr/>
        </p:nvSpPr>
        <p:spPr>
          <a:xfrm>
            <a:off x="944814" y="3101072"/>
            <a:ext cx="423514" cy="523220"/>
          </a:xfrm>
          <a:prstGeom prst="rect">
            <a:avLst/>
          </a:prstGeom>
        </p:spPr>
        <p:txBody>
          <a:bodyPr wrap="none">
            <a:spAutoFit/>
          </a:bodyPr>
          <a:lstStyle/>
          <a:p>
            <a:r>
              <a:rPr lang="en-US" altLang="zh-CN" dirty="0"/>
              <a:t>B</a:t>
            </a:r>
            <a:endParaRPr lang="zh-CN" altLang="en-US" dirty="0"/>
          </a:p>
        </p:txBody>
      </p:sp>
      <p:sp>
        <p:nvSpPr>
          <p:cNvPr id="12" name="矩形 11"/>
          <p:cNvSpPr/>
          <p:nvPr/>
        </p:nvSpPr>
        <p:spPr>
          <a:xfrm>
            <a:off x="910630" y="4341034"/>
            <a:ext cx="423514" cy="523220"/>
          </a:xfrm>
          <a:prstGeom prst="rect">
            <a:avLst/>
          </a:prstGeom>
        </p:spPr>
        <p:txBody>
          <a:bodyPr wrap="none">
            <a:spAutoFit/>
          </a:bodyPr>
          <a:lstStyle/>
          <a:p>
            <a:r>
              <a:rPr lang="en-US" altLang="zh-CN" dirty="0"/>
              <a:t>B</a:t>
            </a:r>
            <a:endParaRPr lang="zh-CN" altLang="en-US" dirty="0"/>
          </a:p>
        </p:txBody>
      </p:sp>
      <p:sp>
        <p:nvSpPr>
          <p:cNvPr id="13" name="矩形 12"/>
          <p:cNvSpPr/>
          <p:nvPr/>
        </p:nvSpPr>
        <p:spPr>
          <a:xfrm>
            <a:off x="948454" y="5506614"/>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868613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Haoze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need to cook ourselves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future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robots can help us with a lot of things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is also dangerous for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may get hurt when cooking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learning cooking may take our attention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away from study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Wenjia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need to master cooking skills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enjoy the charm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魅力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Chinese food culture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is an important life skill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Cooking for ourselves can help our parents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90742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four students are talking about how to cook yummy meals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these four students think they need to master cooking skills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children might be hungry when their parents are busy with </a:t>
            </a:r>
          </a:p>
          <a:p>
            <a:pPr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Haoze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thinks students can get many benefits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益处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Pan Ning and Li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Wenjia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think learning to cook is good for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family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65546" y="845258"/>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49667" y="148478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212431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58213" y="341838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4690960"/>
            <a:ext cx="423514" cy="523220"/>
          </a:xfrm>
          <a:prstGeom prst="rect">
            <a:avLst/>
          </a:prstGeom>
          <a:noFill/>
        </p:spPr>
        <p:txBody>
          <a:bodyPr wrap="none" rtlCol="0">
            <a:spAutoFit/>
          </a:bodyPr>
          <a:lstStyle/>
          <a:p>
            <a:pPr algn="ctr"/>
            <a:r>
              <a:rPr lang="en-US" altLang="zh-CN" dirty="0" smtClean="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67565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43747"/>
          </a:xfrm>
        </p:spPr>
        <p:txBody>
          <a:bodyPr/>
          <a:lstStyle/>
          <a:p>
            <a:pPr hangingPunct="0">
              <a:spcAft>
                <a:spcPts val="0"/>
              </a:spcAft>
              <a:tabLst>
                <a:tab pos="540385" algn="l"/>
                <a:tab pos="630555" algn="l"/>
                <a:tab pos="4410710" algn="l"/>
                <a:tab pos="5130800" algn="l"/>
                <a:tab pos="7291070" algn="l"/>
              </a:tabLst>
            </a:pPr>
            <a:r>
              <a:rPr lang="zh-CN" altLang="zh-CN" sz="22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十八、 书面表达。</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根据思维导图，以</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friends’ hobbies”</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为题写一篇小短文，介绍你的朋友们的业余爱好。</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1.jpg" descr="id:2147488383;FounderCES"/>
          <p:cNvPicPr/>
          <p:nvPr/>
        </p:nvPicPr>
        <p:blipFill>
          <a:blip r:embed="rId2"/>
          <a:stretch>
            <a:fillRect/>
          </a:stretch>
        </p:blipFill>
        <p:spPr>
          <a:xfrm>
            <a:off x="3430910" y="1836120"/>
            <a:ext cx="5742786" cy="4185168"/>
          </a:xfrm>
          <a:prstGeom prst="rect">
            <a:avLst/>
          </a:prstGeom>
        </p:spPr>
      </p:pic>
      <p:sp>
        <p:nvSpPr>
          <p:cNvPr id="4" name="内容占位符 1"/>
          <p:cNvSpPr txBox="1">
            <a:spLocks/>
          </p:cNvSpPr>
          <p:nvPr/>
        </p:nvSpPr>
        <p:spPr bwMode="auto">
          <a:xfrm>
            <a:off x="360854" y="6061436"/>
            <a:ext cx="11485848" cy="53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要求：条理清晰，意思连贯，语句通顺</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标点正确，书写清晰规范</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不少于</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81681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61207"/>
          </a:xfrm>
        </p:spPr>
        <p:txBody>
          <a:bodyPr/>
          <a:lstStyle/>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3844" y="1327633"/>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Ben and Lily are my friends. They have many hobbies.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 likes reading stories and she has a lot of books at home. She likes playing the piano too. She usually has piano lessons at weekends.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Ben likes playing basketball and football. And he is good at playing football. He also likes drawing. He usually draws in the park at weekends.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about your hobbies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Can you share with us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5" name="直接连接符 4"/>
          <p:cNvCxnSpPr/>
          <p:nvPr/>
        </p:nvCxnSpPr>
        <p:spPr>
          <a:xfrm>
            <a:off x="406574" y="1980294"/>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93122" y="2607634"/>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86440" y="3259346"/>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06574" y="3895232"/>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06574" y="4555490"/>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06574" y="5195016"/>
            <a:ext cx="11440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5019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5298" y="291617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37767" y="1484784"/>
            <a:ext cx="11314877" cy="1514722"/>
          </a:xfrm>
          <a:prstGeom prst="rect">
            <a:avLst/>
          </a:prstGeom>
        </p:spPr>
      </p:pic>
      <p:sp>
        <p:nvSpPr>
          <p:cNvPr id="5" name="矩形 4"/>
          <p:cNvSpPr/>
          <p:nvPr/>
        </p:nvSpPr>
        <p:spPr>
          <a:xfrm>
            <a:off x="550590" y="3429000"/>
            <a:ext cx="6092825" cy="2600199"/>
          </a:xfrm>
          <a:prstGeom prst="rect">
            <a:avLst/>
          </a:prstGeom>
        </p:spPr>
        <p:txBody>
          <a:bodyPr>
            <a:spAutoFit/>
          </a:bodyPr>
          <a:lstStyle/>
          <a:p>
            <a:pPr algn="just">
              <a:lnSpc>
                <a:spcPct val="150000"/>
              </a:lnSpc>
              <a:spcAft>
                <a:spcPts val="0"/>
              </a:spcAft>
            </a:pPr>
            <a:r>
              <a:rPr lang="en-US" altLang="zh-CN" dirty="0">
                <a:solidFill>
                  <a:srgbClr val="ED028C"/>
                </a:solidFill>
                <a:cs typeface="Times New Roman" panose="02020603050405020304" pitchFamily="18" charset="0"/>
              </a:rPr>
              <a:t>1.M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Does your sister like drawing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Yes, she does.</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2.We often sing together after school.</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3.Jane likes playing the piano</a:t>
            </a:r>
            <a:r>
              <a:rPr lang="en-US" altLang="zh-CN" dirty="0" smtClean="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527255" y="3523373"/>
            <a:ext cx="5400600" cy="1384995"/>
          </a:xfrm>
          <a:prstGeom prst="rect">
            <a:avLst/>
          </a:prstGeom>
        </p:spPr>
        <p:txBody>
          <a:bodyPr wrap="square">
            <a:spAutoFit/>
          </a:bodyPr>
          <a:lstStyle/>
          <a:p>
            <a:pPr lvl="0" algn="just">
              <a:lnSpc>
                <a:spcPct val="150000"/>
              </a:lnSpc>
              <a:spcAft>
                <a:spcPts val="0"/>
              </a:spcAft>
            </a:pPr>
            <a:r>
              <a:rPr lang="en-US" altLang="zh-CN" dirty="0">
                <a:solidFill>
                  <a:srgbClr val="ED028C"/>
                </a:solidFill>
                <a:cs typeface="Times New Roman" panose="02020603050405020304" pitchFamily="18" charset="0"/>
              </a:rPr>
              <a:t>4.Miss Wang likes dancing.</a:t>
            </a:r>
            <a:endParaRPr lang="zh-CN" altLang="zh-CN" sz="1050" dirty="0">
              <a:solidFill>
                <a:srgbClr val="000000"/>
              </a:solidFill>
              <a:cs typeface="Times New Roman" panose="02020603050405020304" pitchFamily="18" charset="0"/>
            </a:endParaRPr>
          </a:p>
          <a:p>
            <a:pPr lvl="0" algn="just">
              <a:lnSpc>
                <a:spcPct val="150000"/>
              </a:lnSpc>
              <a:spcAft>
                <a:spcPts val="0"/>
              </a:spcAft>
            </a:pPr>
            <a:r>
              <a:rPr lang="en-US" altLang="zh-CN" dirty="0">
                <a:solidFill>
                  <a:srgbClr val="ED028C"/>
                </a:solidFill>
                <a:cs typeface="Times New Roman" panose="02020603050405020304" pitchFamily="18" charset="0"/>
              </a:rPr>
              <a:t>5.He likes swimming in summer.</a:t>
            </a:r>
            <a:endParaRPr lang="zh-CN" altLang="zh-CN" sz="1050" dirty="0">
              <a:solidFill>
                <a:srgbClr val="000000"/>
              </a:solidFill>
              <a:cs typeface="Times New Roman" panose="02020603050405020304" pitchFamily="18" charset="0"/>
            </a:endParaRPr>
          </a:p>
        </p:txBody>
      </p:sp>
      <p:sp>
        <p:nvSpPr>
          <p:cNvPr id="7" name="矩形 6"/>
          <p:cNvSpPr/>
          <p:nvPr/>
        </p:nvSpPr>
        <p:spPr>
          <a:xfrm>
            <a:off x="5591150" y="2996952"/>
            <a:ext cx="364202" cy="523220"/>
          </a:xfrm>
          <a:prstGeom prst="rect">
            <a:avLst/>
          </a:prstGeom>
        </p:spPr>
        <p:txBody>
          <a:bodyPr wrap="none">
            <a:spAutoFit/>
          </a:bodyPr>
          <a:lstStyle/>
          <a:p>
            <a:r>
              <a:rPr lang="en-US" altLang="zh-CN" dirty="0"/>
              <a:t>1</a:t>
            </a:r>
            <a:endParaRPr lang="zh-CN" altLang="en-US" dirty="0"/>
          </a:p>
        </p:txBody>
      </p:sp>
      <p:sp>
        <p:nvSpPr>
          <p:cNvPr id="8" name="文本框 7"/>
          <p:cNvSpPr txBox="1"/>
          <p:nvPr/>
        </p:nvSpPr>
        <p:spPr>
          <a:xfrm>
            <a:off x="2926854" y="2996952"/>
            <a:ext cx="364203" cy="523220"/>
          </a:xfrm>
          <a:prstGeom prst="rect">
            <a:avLst/>
          </a:prstGeom>
          <a:noFill/>
        </p:spPr>
        <p:txBody>
          <a:bodyPr wrap="none" rtlCol="0">
            <a:spAutoFit/>
          </a:bodyPr>
          <a:lstStyle/>
          <a:p>
            <a:pPr algn="ctr"/>
            <a:r>
              <a:rPr lang="en-US" altLang="zh-CN" dirty="0"/>
              <a:t>2</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10847734" y="2996952"/>
            <a:ext cx="364203" cy="523220"/>
          </a:xfrm>
          <a:prstGeom prst="rect">
            <a:avLst/>
          </a:prstGeom>
          <a:noFill/>
        </p:spPr>
        <p:txBody>
          <a:bodyPr wrap="none" rtlCol="0">
            <a:spAutoFit/>
          </a:bodyPr>
          <a:lstStyle/>
          <a:p>
            <a:pPr algn="ctr"/>
            <a:r>
              <a:rPr lang="en-US" altLang="zh-CN" dirty="0"/>
              <a:t>3</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897696" y="2996952"/>
            <a:ext cx="364203" cy="523220"/>
          </a:xfrm>
          <a:prstGeom prst="rect">
            <a:avLst/>
          </a:prstGeom>
          <a:noFill/>
        </p:spPr>
        <p:txBody>
          <a:bodyPr wrap="none" rtlCol="0">
            <a:spAutoFit/>
          </a:bodyPr>
          <a:lstStyle/>
          <a:p>
            <a:pPr algn="ctr"/>
            <a:r>
              <a:rPr lang="en-US" altLang="zh-CN" dirty="0"/>
              <a:t>4</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8233523" y="3022590"/>
            <a:ext cx="453971" cy="523220"/>
          </a:xfrm>
          <a:prstGeom prst="rect">
            <a:avLst/>
          </a:prstGeom>
          <a:noFill/>
        </p:spPr>
        <p:txBody>
          <a:bodyPr wrap="none" rtlCol="0">
            <a:spAutoFit/>
          </a:bodyPr>
          <a:lstStyle/>
          <a:p>
            <a:pPr algn="ctr"/>
            <a:r>
              <a:rPr lang="en-US" altLang="zh-CN" dirty="0"/>
              <a:t>5 </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27851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06381"/>
            <a:ext cx="11485848" cy="443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I’m not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can’t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don’t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singing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singing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singing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flowers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can play football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19430" y="2026664"/>
            <a:ext cx="272222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Can you skate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605346" y="3789040"/>
            <a:ext cx="421782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he like doing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37314" y="5611556"/>
            <a:ext cx="2951449"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can he do</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10630"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0630" y="268328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10630" y="450206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7539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7693"/>
            <a:ext cx="11485848" cy="2585323"/>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can</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have some balls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some balls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some balls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541690"/>
            <a:ext cx="370806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Do you like climbing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50590" y="3388349"/>
            <a:ext cx="356860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she have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29630" y="10527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225471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1987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根据所听对话及问题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classrooms are there in the school?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599088"/>
            <a:ext cx="11224104"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How many classrooms are there in your school</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There are ten classrooms on the first floor and eight classrooms on the second floor.</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147416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26543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4339650"/>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are they talking about?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Animal friends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Nancy have?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parrot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4606" y="1774850"/>
            <a:ext cx="9743950"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 you like doing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 like singing and dancing. What about</a:t>
            </a:r>
            <a:r>
              <a:rPr lang="en-US" altLang="zh-CN" sz="1050" dirty="0">
                <a:solidFill>
                  <a:srgbClr val="ED028C"/>
                </a:solidFill>
                <a:cs typeface="Times New Roman" panose="02020603050405020304" pitchFamily="18" charset="0"/>
              </a:rPr>
              <a:t> </a:t>
            </a:r>
            <a:r>
              <a:rPr lang="en-US" altLang="zh-CN" dirty="0">
                <a:solidFill>
                  <a:srgbClr val="ED028C"/>
                </a:solidFill>
                <a:cs typeface="Times New Roman" panose="02020603050405020304" pitchFamily="18" charset="0"/>
              </a:rPr>
              <a:t>you</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 like swimming.</a:t>
            </a:r>
            <a:endParaRPr lang="zh-CN" altLang="zh-CN" sz="1050" dirty="0">
              <a:solidFill>
                <a:srgbClr val="000000"/>
              </a:solidFill>
              <a:cs typeface="Times New Roman" panose="02020603050405020304" pitchFamily="18" charset="0"/>
            </a:endParaRPr>
          </a:p>
        </p:txBody>
      </p:sp>
      <p:sp>
        <p:nvSpPr>
          <p:cNvPr id="4" name="矩形 3"/>
          <p:cNvSpPr/>
          <p:nvPr/>
        </p:nvSpPr>
        <p:spPr>
          <a:xfrm>
            <a:off x="478582" y="4673711"/>
            <a:ext cx="9959974"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W1</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Do you have a dog, Nancy</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W2</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Yes, I do. It’s cute. What about </a:t>
            </a:r>
            <a:r>
              <a:rPr lang="en-US" altLang="zh-CN" dirty="0" err="1">
                <a:solidFill>
                  <a:srgbClr val="ED028C"/>
                </a:solidFill>
                <a:cs typeface="Times New Roman" panose="02020603050405020304" pitchFamily="18" charset="0"/>
              </a:rPr>
              <a:t>you,Helen</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W1</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 have a cat. I like playing with it.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29630" y="76470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矩形 5"/>
          <p:cNvSpPr/>
          <p:nvPr/>
        </p:nvSpPr>
        <p:spPr>
          <a:xfrm>
            <a:off x="950468" y="3619386"/>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264312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TotalTime>
  <Words>3993</Words>
  <Application>Microsoft Office PowerPoint</Application>
  <PresentationFormat>自定义</PresentationFormat>
  <Paragraphs>341</Paragraphs>
  <Slides>43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43</vt:i4>
      </vt:variant>
    </vt:vector>
  </HeadingPairs>
  <TitlesOfParts>
    <vt:vector size="50"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343</cp:revision>
  <dcterms:created xsi:type="dcterms:W3CDTF">2020-11-06T05:24:00Z</dcterms:created>
  <dcterms:modified xsi:type="dcterms:W3CDTF">2025-06-30T05:50:04Z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